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03" r:id="rId2"/>
    <p:sldId id="257" r:id="rId3"/>
    <p:sldId id="274" r:id="rId4"/>
    <p:sldId id="287" r:id="rId5"/>
    <p:sldId id="288" r:id="rId6"/>
    <p:sldId id="289" r:id="rId7"/>
    <p:sldId id="290" r:id="rId8"/>
    <p:sldId id="291" r:id="rId9"/>
    <p:sldId id="292" r:id="rId10"/>
    <p:sldId id="293" r:id="rId11"/>
    <p:sldId id="295" r:id="rId12"/>
    <p:sldId id="294" r:id="rId13"/>
    <p:sldId id="304" r:id="rId14"/>
    <p:sldId id="296" r:id="rId15"/>
    <p:sldId id="297" r:id="rId16"/>
    <p:sldId id="298" r:id="rId17"/>
    <p:sldId id="300" r:id="rId18"/>
    <p:sldId id="309" r:id="rId19"/>
    <p:sldId id="310" r:id="rId20"/>
    <p:sldId id="301" r:id="rId21"/>
    <p:sldId id="305" r:id="rId22"/>
    <p:sldId id="30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97"/>
    <p:restoredTop sz="94729"/>
  </p:normalViewPr>
  <p:slideViewPr>
    <p:cSldViewPr snapToGrid="0" snapToObjects="1">
      <p:cViewPr varScale="1">
        <p:scale>
          <a:sx n="71" d="100"/>
          <a:sy n="71" d="100"/>
        </p:scale>
        <p:origin x="34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11-04T10:23:30.440"/>
    </inkml:context>
    <inkml:brush xml:id="br0">
      <inkml:brushProperty name="width" value="0.4" units="cm"/>
      <inkml:brushProperty name="height" value="0.8" units="cm"/>
      <inkml:brushProperty name="color" value="#92D050"/>
      <inkml:brushProperty name="tip" value="rectangle"/>
      <inkml:brushProperty name="rasterOp" value="maskPen"/>
      <inkml:brushProperty name="ignorePressure" value="1"/>
    </inkml:brush>
  </inkml:definitions>
  <inkml:trace contextRef="#ctx0" brushRef="#br0">0 530,'3'-3,"0"1,0 1,0-1,0 0,0 0,1 0,0 1,-1 0,0-1,1 1,6 0,45-4,-37 5,599-5,-338 8,2131-3,-2058 12,-81 0,1079-7,-741-7,302 2,-673 13,-43-1,941-7,-621-7,-273 1,524 12,488 8,-837-20,1569 1,-1501-28,-93 1,-79 14,142-3,128 1,67 2,-58-4,-325 5,248-17,-138 5,-185 7,291-62,-375 52,-56 14,84-12,148 15,-190 11,173-21,79-32,-242 42,184 8,-146 4,1286-2,-1062-21,-169 6,315-7,-88 6,-47 3,36-1,525 2,-602 14,2257-2,-2051-15,-52 2,278 13,-1102 0,310 0</inkml:trace>
</inkml:ink>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s-MX"/>
              <a:t>Haz clic para modificar el estilo de título del patrón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MX"/>
              <a:t>Haz clic para editar el estilo de subtítulo del patrón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‹Nº›</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s-MX"/>
              <a:t>Haz clic para modificar el estilo de título del patrón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MX"/>
              <a:t>Haga clic para modificar los estilos de texto del patrón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s-MX"/>
              <a:t>Haz clic para modificar el estilo de título del patrón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s-MX"/>
              <a:t>Haga clic para modificar los estilos de texto del patrón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s-MX"/>
              <a:t>Haz clic para modificar el estilo de título del patrón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MX"/>
              <a:t>Haga clic para modificar los estilos de texto del patrón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8" name="Title 1"/>
          <p:cNvSpPr>
            <a:spLocks noGrp="1"/>
          </p:cNvSpPr>
          <p:nvPr>
            <p:ph type="title"/>
          </p:nvPr>
        </p:nvSpPr>
        <p:spPr>
          <a:xfrm>
            <a:off x="685801" y="609600"/>
            <a:ext cx="10131425" cy="1456267"/>
          </a:xfrm>
        </p:spPr>
        <p:txBody>
          <a:bodyPr/>
          <a:lstStyle/>
          <a:p>
            <a:r>
              <a:rPr lang="es-MX"/>
              <a:t>Haz clic para modificar el estilo de título del patrón</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s-MX"/>
              <a:t>Haz clic para modificar el estilo de título del patrón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s-MX"/>
              <a:t>Haz clic para modificar el estilo de título del patrón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11/4/2025</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ustomXml" Target="../ink/ink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92906A-06D4-7148-BCE8-E60CEDC54349}"/>
              </a:ext>
            </a:extLst>
          </p:cNvPr>
          <p:cNvSpPr>
            <a:spLocks noGrp="1"/>
          </p:cNvSpPr>
          <p:nvPr>
            <p:ph type="title"/>
          </p:nvPr>
        </p:nvSpPr>
        <p:spPr>
          <a:xfrm>
            <a:off x="505610" y="1850316"/>
            <a:ext cx="10311618" cy="3377900"/>
          </a:xfrm>
        </p:spPr>
        <p:txBody>
          <a:bodyPr>
            <a:normAutofit fontScale="90000"/>
          </a:bodyPr>
          <a:lstStyle/>
          <a:p>
            <a:pPr algn="ctr"/>
            <a:br>
              <a:rPr lang="es-ES"/>
            </a:br>
            <a:r>
              <a:rPr lang="es-ES"/>
              <a:t> </a:t>
            </a:r>
            <a:r>
              <a:rPr lang="es-ES" b="1"/>
              <a:t>LA ESPIRITUALIDAD EN UNA SOCIEDAD LAICA</a:t>
            </a:r>
            <a:r>
              <a:rPr lang="es-ES" sz="1300" b="1"/>
              <a:t>, </a:t>
            </a:r>
            <a:br>
              <a:rPr lang="es-ES" sz="1300" b="1"/>
            </a:br>
            <a:br>
              <a:rPr lang="es-ES" sz="1300" b="1"/>
            </a:br>
            <a:r>
              <a:rPr lang="es-ES" b="1"/>
              <a:t>SIN SACRALIDADES NI CREENCIAS</a:t>
            </a:r>
            <a:br>
              <a:rPr lang="es-ES" b="1"/>
            </a:br>
            <a:br>
              <a:rPr lang="es-ES" b="1"/>
            </a:br>
            <a:br>
              <a:rPr lang="es-ES" b="1"/>
            </a:br>
            <a:r>
              <a:rPr lang="es-ES" sz="2800" b="1"/>
              <a:t>M</a:t>
            </a:r>
            <a:r>
              <a:rPr lang="es-ES" sz="2800" b="1" cap="none"/>
              <a:t>arià Corbí</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Tree>
    <p:extLst>
      <p:ext uri="{BB962C8B-B14F-4D97-AF65-F5344CB8AC3E}">
        <p14:creationId xmlns:p14="http://schemas.microsoft.com/office/powerpoint/2010/main" val="1543237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EA369D-8DCF-FADC-F2EE-C3B8D9109E2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73CF0BF-9838-E893-6C80-7F1321CBF47E}"/>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E781A054-13C2-A075-D8FD-8E244488C335}"/>
              </a:ext>
            </a:extLst>
          </p:cNvPr>
          <p:cNvSpPr>
            <a:spLocks noGrp="1"/>
          </p:cNvSpPr>
          <p:nvPr>
            <p:ph type="body" idx="1"/>
          </p:nvPr>
        </p:nvSpPr>
        <p:spPr>
          <a:xfrm>
            <a:off x="954740" y="626246"/>
            <a:ext cx="10131428" cy="5196717"/>
          </a:xfrm>
        </p:spPr>
        <p:txBody>
          <a:bodyPr>
            <a:normAutofit fontScale="92500"/>
          </a:bodyPr>
          <a:lstStyle/>
          <a:p>
            <a:pPr marL="0" lvl="2" algn="ctr"/>
            <a:r>
              <a:rPr lang="es-ES" sz="3600" kern="100">
                <a:latin typeface="Aptos" panose="020B0004020202020204" pitchFamily="34" charset="0"/>
                <a:ea typeface="Aptos" panose="020B0004020202020204" pitchFamily="34" charset="0"/>
                <a:cs typeface="Times New Roman" panose="02020603050405020304" pitchFamily="18" charset="0"/>
              </a:rPr>
              <a:t>CRISIS AXIOLÓGICA</a:t>
            </a:r>
          </a:p>
          <a:p>
            <a:pPr marL="0" lvl="2"/>
            <a:endParaRPr lang="es-ES" sz="2400">
              <a:effectLst/>
              <a:latin typeface="Aptos" panose="020B0004020202020204" pitchFamily="34" charset="0"/>
              <a:ea typeface="Aptos" panose="020B0004020202020204" pitchFamily="34" charset="0"/>
              <a:cs typeface="Times New Roman" panose="02020603050405020304" pitchFamily="18" charset="0"/>
            </a:endParaRPr>
          </a:p>
          <a:p>
            <a:pPr marL="0" lvl="2"/>
            <a:r>
              <a:rPr lang="es-ES" sz="2400">
                <a:effectLst/>
                <a:latin typeface="Aptos" panose="020B0004020202020204" pitchFamily="34" charset="0"/>
                <a:ea typeface="Aptos" panose="020B0004020202020204" pitchFamily="34" charset="0"/>
                <a:cs typeface="Times New Roman" panose="02020603050405020304" pitchFamily="18" charset="0"/>
              </a:rPr>
              <a:t>Estamos sin creencias religiosas, sin creencias laicas y sin un proyecto humano definido y capaz de motivar y dar sentido a nuestra creación continua de ciencias y tecnologías.   =&gt; como un vehículo potente sin direción definida.</a:t>
            </a:r>
          </a:p>
          <a:p>
            <a:pPr marL="0" lvl="2"/>
            <a:endParaRPr lang="es-ES" sz="2400" cap="none">
              <a:latin typeface="Aptos" panose="020B0004020202020204" pitchFamily="34" charset="0"/>
              <a:cs typeface="Times New Roman" panose="02020603050405020304" pitchFamily="18" charset="0"/>
            </a:endParaRPr>
          </a:p>
          <a:p>
            <a:pPr>
              <a:lnSpc>
                <a:spcPct val="115000"/>
              </a:lnSpc>
              <a:spcAft>
                <a:spcPts val="800"/>
              </a:spcAft>
              <a:buNone/>
            </a:pPr>
            <a:r>
              <a:rPr lang="es-ES" sz="2400" cap="none">
                <a:latin typeface="Aptos" panose="020B0004020202020204" pitchFamily="34" charset="0"/>
                <a:cs typeface="Times New Roman" panose="02020603050405020304" pitchFamily="18" charset="0"/>
              </a:rPr>
              <a:t>A pesar de que las ciencias y las técnicas han causade grandes calamidades en el siglo XX y XXI no han perdido prestigio, aunque </a:t>
            </a:r>
            <a:r>
              <a:rPr lang="es-ES" sz="2400" kern="100" cap="none">
                <a:effectLst/>
                <a:latin typeface="Aptos" panose="020B0004020202020204" pitchFamily="34" charset="0"/>
                <a:ea typeface="Aptos" panose="020B0004020202020204" pitchFamily="34" charset="0"/>
                <a:cs typeface="Times New Roman" panose="02020603050405020304" pitchFamily="18" charset="0"/>
              </a:rPr>
              <a:t>ello ha convencido a las gentes que su crecimiento no equivale automáticamente a progreso y bienestar. Nos estamos dando cuenta que  se requiere la calidad de los colectivos que las crean, para que las conduzcan para bien de las sociedades y de la vida en el planeta.</a:t>
            </a:r>
          </a:p>
          <a:p>
            <a:pPr marL="0" lvl="2"/>
            <a:r>
              <a:rPr lang="es-ES" sz="2400">
                <a:latin typeface="Aptos" panose="020B0004020202020204" pitchFamily="34" charset="0"/>
                <a:cs typeface="Times New Roman" panose="02020603050405020304" pitchFamily="18" charset="0"/>
              </a:rPr>
              <a:t> </a:t>
            </a:r>
            <a:endParaRPr lang="es-MX" sz="2400" cap="none"/>
          </a:p>
        </p:txBody>
      </p:sp>
    </p:spTree>
    <p:extLst>
      <p:ext uri="{BB962C8B-B14F-4D97-AF65-F5344CB8AC3E}">
        <p14:creationId xmlns:p14="http://schemas.microsoft.com/office/powerpoint/2010/main" val="1573951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CEF0E-5E9D-E671-F3B5-C6910B6A409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4E1072A-85C1-82F3-A201-6DDCC5E7380D}"/>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EE7AF2B8-B2CA-BC51-74B6-DBBCCF57FF3D}"/>
              </a:ext>
            </a:extLst>
          </p:cNvPr>
          <p:cNvSpPr>
            <a:spLocks noGrp="1"/>
          </p:cNvSpPr>
          <p:nvPr>
            <p:ph type="body" idx="1"/>
          </p:nvPr>
        </p:nvSpPr>
        <p:spPr>
          <a:xfrm>
            <a:off x="685799" y="575147"/>
            <a:ext cx="10131428" cy="5196717"/>
          </a:xfrm>
        </p:spPr>
        <p:txBody>
          <a:bodyPr>
            <a:normAutofit/>
          </a:bodyPr>
          <a:lstStyle/>
          <a:p>
            <a:pPr algn="ctr"/>
            <a:r>
              <a:rPr lang="es-ES" sz="3200"/>
              <a:t>NUEVA FORMA DE CONSTRUCCIÓN DE PROYECTOS HOY</a:t>
            </a:r>
          </a:p>
          <a:p>
            <a:endParaRPr lang="es-ES"/>
          </a:p>
          <a:p>
            <a:r>
              <a:rPr lang="es-ES" sz="2400" cap="none"/>
              <a:t>A lo largo de la historia ha habido 2 formas de programación colectiva :</a:t>
            </a:r>
          </a:p>
          <a:p>
            <a:pPr marL="342900" indent="-342900">
              <a:buFontTx/>
              <a:buChar char="-"/>
            </a:pPr>
            <a:r>
              <a:rPr lang="es-ES" sz="2400" cap="none"/>
              <a:t>a traves de mitos , símbolos y rituales; </a:t>
            </a:r>
          </a:p>
          <a:p>
            <a:pPr marL="342900" indent="-342900">
              <a:buFontTx/>
              <a:buChar char="-"/>
            </a:pPr>
            <a:r>
              <a:rPr lang="es-ES" sz="2400" cap="none"/>
              <a:t>y la científico-ideológica </a:t>
            </a:r>
          </a:p>
          <a:p>
            <a:endParaRPr lang="es-ES" sz="2400" cap="none"/>
          </a:p>
          <a:p>
            <a:r>
              <a:rPr lang="es-ES" sz="2400" cap="none"/>
              <a:t>Estamos entrando en una nueva forma en la que nada es intocable, nada nos viene de fuera, ni de la naturaleza de las cosas.</a:t>
            </a:r>
          </a:p>
          <a:p>
            <a:r>
              <a:rPr lang="es-ES" sz="2400" cap="none"/>
              <a:t>El proyecto axiológico que construyamos deberá partir de nuestras posibilidades científicas y tecnológicas, y desde ahí, hacer postulados que sean la base de nuestras construcciones continuas de proyectos.</a:t>
            </a:r>
          </a:p>
          <a:p>
            <a:pPr marL="0" lvl="2"/>
            <a:endParaRPr lang="es-MX" sz="2400" cap="none"/>
          </a:p>
        </p:txBody>
      </p:sp>
    </p:spTree>
    <p:extLst>
      <p:ext uri="{BB962C8B-B14F-4D97-AF65-F5344CB8AC3E}">
        <p14:creationId xmlns:p14="http://schemas.microsoft.com/office/powerpoint/2010/main" val="1885620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7B167-2802-63FE-4FA5-85F34E21D33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8AA2B60-BACB-9AE7-C111-FE34D9F81C94}"/>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34CF9A3F-D409-A501-43AB-1549B0A65F74}"/>
              </a:ext>
            </a:extLst>
          </p:cNvPr>
          <p:cNvSpPr>
            <a:spLocks noGrp="1"/>
          </p:cNvSpPr>
          <p:nvPr>
            <p:ph type="body" idx="1"/>
          </p:nvPr>
        </p:nvSpPr>
        <p:spPr>
          <a:xfrm>
            <a:off x="888598" y="451626"/>
            <a:ext cx="10131428" cy="5954745"/>
          </a:xfrm>
          <a:custGeom>
            <a:avLst/>
            <a:gdLst>
              <a:gd name="connsiteX0" fmla="*/ 0 w 10131428"/>
              <a:gd name="connsiteY0" fmla="*/ 0 h 5954745"/>
              <a:gd name="connsiteX1" fmla="*/ 776743 w 10131428"/>
              <a:gd name="connsiteY1" fmla="*/ 0 h 5954745"/>
              <a:gd name="connsiteX2" fmla="*/ 1350857 w 10131428"/>
              <a:gd name="connsiteY2" fmla="*/ 0 h 5954745"/>
              <a:gd name="connsiteX3" fmla="*/ 2026286 w 10131428"/>
              <a:gd name="connsiteY3" fmla="*/ 0 h 5954745"/>
              <a:gd name="connsiteX4" fmla="*/ 2803028 w 10131428"/>
              <a:gd name="connsiteY4" fmla="*/ 0 h 5954745"/>
              <a:gd name="connsiteX5" fmla="*/ 3478457 w 10131428"/>
              <a:gd name="connsiteY5" fmla="*/ 0 h 5954745"/>
              <a:gd name="connsiteX6" fmla="*/ 3951257 w 10131428"/>
              <a:gd name="connsiteY6" fmla="*/ 0 h 5954745"/>
              <a:gd name="connsiteX7" fmla="*/ 4525371 w 10131428"/>
              <a:gd name="connsiteY7" fmla="*/ 0 h 5954745"/>
              <a:gd name="connsiteX8" fmla="*/ 5099485 w 10131428"/>
              <a:gd name="connsiteY8" fmla="*/ 0 h 5954745"/>
              <a:gd name="connsiteX9" fmla="*/ 5977543 w 10131428"/>
              <a:gd name="connsiteY9" fmla="*/ 0 h 5954745"/>
              <a:gd name="connsiteX10" fmla="*/ 6652971 w 10131428"/>
              <a:gd name="connsiteY10" fmla="*/ 0 h 5954745"/>
              <a:gd name="connsiteX11" fmla="*/ 7531028 w 10131428"/>
              <a:gd name="connsiteY11" fmla="*/ 0 h 5954745"/>
              <a:gd name="connsiteX12" fmla="*/ 8409085 w 10131428"/>
              <a:gd name="connsiteY12" fmla="*/ 0 h 5954745"/>
              <a:gd name="connsiteX13" fmla="*/ 8780571 w 10131428"/>
              <a:gd name="connsiteY13" fmla="*/ 0 h 5954745"/>
              <a:gd name="connsiteX14" fmla="*/ 9152057 w 10131428"/>
              <a:gd name="connsiteY14" fmla="*/ 0 h 5954745"/>
              <a:gd name="connsiteX15" fmla="*/ 10131428 w 10131428"/>
              <a:gd name="connsiteY15" fmla="*/ 0 h 5954745"/>
              <a:gd name="connsiteX16" fmla="*/ 10131428 w 10131428"/>
              <a:gd name="connsiteY16" fmla="*/ 721186 h 5954745"/>
              <a:gd name="connsiteX17" fmla="*/ 10131428 w 10131428"/>
              <a:gd name="connsiteY17" fmla="*/ 1204182 h 5954745"/>
              <a:gd name="connsiteX18" fmla="*/ 10131428 w 10131428"/>
              <a:gd name="connsiteY18" fmla="*/ 1865820 h 5954745"/>
              <a:gd name="connsiteX19" fmla="*/ 10131428 w 10131428"/>
              <a:gd name="connsiteY19" fmla="*/ 2646553 h 5954745"/>
              <a:gd name="connsiteX20" fmla="*/ 10131428 w 10131428"/>
              <a:gd name="connsiteY20" fmla="*/ 3248644 h 5954745"/>
              <a:gd name="connsiteX21" fmla="*/ 10131428 w 10131428"/>
              <a:gd name="connsiteY21" fmla="*/ 3910283 h 5954745"/>
              <a:gd name="connsiteX22" fmla="*/ 10131428 w 10131428"/>
              <a:gd name="connsiteY22" fmla="*/ 4512373 h 5954745"/>
              <a:gd name="connsiteX23" fmla="*/ 10131428 w 10131428"/>
              <a:gd name="connsiteY23" fmla="*/ 5174012 h 5954745"/>
              <a:gd name="connsiteX24" fmla="*/ 10131428 w 10131428"/>
              <a:gd name="connsiteY24" fmla="*/ 5954745 h 5954745"/>
              <a:gd name="connsiteX25" fmla="*/ 9759942 w 10131428"/>
              <a:gd name="connsiteY25" fmla="*/ 5954745 h 5954745"/>
              <a:gd name="connsiteX26" fmla="*/ 8881885 w 10131428"/>
              <a:gd name="connsiteY26" fmla="*/ 5954745 h 5954745"/>
              <a:gd name="connsiteX27" fmla="*/ 8003828 w 10131428"/>
              <a:gd name="connsiteY27" fmla="*/ 5954745 h 5954745"/>
              <a:gd name="connsiteX28" fmla="*/ 7227085 w 10131428"/>
              <a:gd name="connsiteY28" fmla="*/ 5954745 h 5954745"/>
              <a:gd name="connsiteX29" fmla="*/ 6551657 w 10131428"/>
              <a:gd name="connsiteY29" fmla="*/ 5954745 h 5954745"/>
              <a:gd name="connsiteX30" fmla="*/ 5673600 w 10131428"/>
              <a:gd name="connsiteY30" fmla="*/ 5954745 h 5954745"/>
              <a:gd name="connsiteX31" fmla="*/ 4896857 w 10131428"/>
              <a:gd name="connsiteY31" fmla="*/ 5954745 h 5954745"/>
              <a:gd name="connsiteX32" fmla="*/ 4018800 w 10131428"/>
              <a:gd name="connsiteY32" fmla="*/ 5954745 h 5954745"/>
              <a:gd name="connsiteX33" fmla="*/ 3444686 w 10131428"/>
              <a:gd name="connsiteY33" fmla="*/ 5954745 h 5954745"/>
              <a:gd name="connsiteX34" fmla="*/ 3073200 w 10131428"/>
              <a:gd name="connsiteY34" fmla="*/ 5954745 h 5954745"/>
              <a:gd name="connsiteX35" fmla="*/ 2499086 w 10131428"/>
              <a:gd name="connsiteY35" fmla="*/ 5954745 h 5954745"/>
              <a:gd name="connsiteX36" fmla="*/ 1621028 w 10131428"/>
              <a:gd name="connsiteY36" fmla="*/ 5954745 h 5954745"/>
              <a:gd name="connsiteX37" fmla="*/ 1148229 w 10131428"/>
              <a:gd name="connsiteY37" fmla="*/ 5954745 h 5954745"/>
              <a:gd name="connsiteX38" fmla="*/ 0 w 10131428"/>
              <a:gd name="connsiteY38" fmla="*/ 5954745 h 5954745"/>
              <a:gd name="connsiteX39" fmla="*/ 0 w 10131428"/>
              <a:gd name="connsiteY39" fmla="*/ 5412202 h 5954745"/>
              <a:gd name="connsiteX40" fmla="*/ 0 w 10131428"/>
              <a:gd name="connsiteY40" fmla="*/ 4631468 h 5954745"/>
              <a:gd name="connsiteX41" fmla="*/ 0 w 10131428"/>
              <a:gd name="connsiteY41" fmla="*/ 4029377 h 5954745"/>
              <a:gd name="connsiteX42" fmla="*/ 0 w 10131428"/>
              <a:gd name="connsiteY42" fmla="*/ 3248644 h 5954745"/>
              <a:gd name="connsiteX43" fmla="*/ 0 w 10131428"/>
              <a:gd name="connsiteY43" fmla="*/ 2587006 h 5954745"/>
              <a:gd name="connsiteX44" fmla="*/ 0 w 10131428"/>
              <a:gd name="connsiteY44" fmla="*/ 1925368 h 5954745"/>
              <a:gd name="connsiteX45" fmla="*/ 0 w 10131428"/>
              <a:gd name="connsiteY45" fmla="*/ 1263729 h 5954745"/>
              <a:gd name="connsiteX46" fmla="*/ 0 w 10131428"/>
              <a:gd name="connsiteY46" fmla="*/ 0 h 595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0131428" h="5954745" fill="none" extrusionOk="0">
                <a:moveTo>
                  <a:pt x="0" y="0"/>
                </a:moveTo>
                <a:cubicBezTo>
                  <a:pt x="383641" y="1025"/>
                  <a:pt x="547742" y="11964"/>
                  <a:pt x="776743" y="0"/>
                </a:cubicBezTo>
                <a:cubicBezTo>
                  <a:pt x="1005744" y="-11964"/>
                  <a:pt x="1233807" y="-8762"/>
                  <a:pt x="1350857" y="0"/>
                </a:cubicBezTo>
                <a:cubicBezTo>
                  <a:pt x="1467907" y="8762"/>
                  <a:pt x="1875427" y="-11754"/>
                  <a:pt x="2026286" y="0"/>
                </a:cubicBezTo>
                <a:cubicBezTo>
                  <a:pt x="2177145" y="11754"/>
                  <a:pt x="2441757" y="-34890"/>
                  <a:pt x="2803028" y="0"/>
                </a:cubicBezTo>
                <a:cubicBezTo>
                  <a:pt x="3164299" y="34890"/>
                  <a:pt x="3158716" y="-12817"/>
                  <a:pt x="3478457" y="0"/>
                </a:cubicBezTo>
                <a:cubicBezTo>
                  <a:pt x="3798198" y="12817"/>
                  <a:pt x="3722729" y="-11632"/>
                  <a:pt x="3951257" y="0"/>
                </a:cubicBezTo>
                <a:cubicBezTo>
                  <a:pt x="4179785" y="11632"/>
                  <a:pt x="4357317" y="11677"/>
                  <a:pt x="4525371" y="0"/>
                </a:cubicBezTo>
                <a:cubicBezTo>
                  <a:pt x="4693425" y="-11677"/>
                  <a:pt x="4885109" y="3267"/>
                  <a:pt x="5099485" y="0"/>
                </a:cubicBezTo>
                <a:cubicBezTo>
                  <a:pt x="5313861" y="-3267"/>
                  <a:pt x="5787958" y="26650"/>
                  <a:pt x="5977543" y="0"/>
                </a:cubicBezTo>
                <a:cubicBezTo>
                  <a:pt x="6167128" y="-26650"/>
                  <a:pt x="6400356" y="-25704"/>
                  <a:pt x="6652971" y="0"/>
                </a:cubicBezTo>
                <a:cubicBezTo>
                  <a:pt x="6905586" y="25704"/>
                  <a:pt x="7274001" y="22075"/>
                  <a:pt x="7531028" y="0"/>
                </a:cubicBezTo>
                <a:cubicBezTo>
                  <a:pt x="7788055" y="-22075"/>
                  <a:pt x="8194303" y="16625"/>
                  <a:pt x="8409085" y="0"/>
                </a:cubicBezTo>
                <a:cubicBezTo>
                  <a:pt x="8623867" y="-16625"/>
                  <a:pt x="8668138" y="-5711"/>
                  <a:pt x="8780571" y="0"/>
                </a:cubicBezTo>
                <a:cubicBezTo>
                  <a:pt x="8893004" y="5711"/>
                  <a:pt x="8977619" y="3631"/>
                  <a:pt x="9152057" y="0"/>
                </a:cubicBezTo>
                <a:cubicBezTo>
                  <a:pt x="9326495" y="-3631"/>
                  <a:pt x="9932644" y="-36986"/>
                  <a:pt x="10131428" y="0"/>
                </a:cubicBezTo>
                <a:cubicBezTo>
                  <a:pt x="10102247" y="301278"/>
                  <a:pt x="10109096" y="387244"/>
                  <a:pt x="10131428" y="721186"/>
                </a:cubicBezTo>
                <a:cubicBezTo>
                  <a:pt x="10153760" y="1055128"/>
                  <a:pt x="10154413" y="1024132"/>
                  <a:pt x="10131428" y="1204182"/>
                </a:cubicBezTo>
                <a:cubicBezTo>
                  <a:pt x="10108443" y="1384232"/>
                  <a:pt x="10116800" y="1641384"/>
                  <a:pt x="10131428" y="1865820"/>
                </a:cubicBezTo>
                <a:cubicBezTo>
                  <a:pt x="10146056" y="2090256"/>
                  <a:pt x="10136963" y="2434226"/>
                  <a:pt x="10131428" y="2646553"/>
                </a:cubicBezTo>
                <a:cubicBezTo>
                  <a:pt x="10125893" y="2858880"/>
                  <a:pt x="10151587" y="3030744"/>
                  <a:pt x="10131428" y="3248644"/>
                </a:cubicBezTo>
                <a:cubicBezTo>
                  <a:pt x="10111269" y="3466544"/>
                  <a:pt x="10114171" y="3686406"/>
                  <a:pt x="10131428" y="3910283"/>
                </a:cubicBezTo>
                <a:cubicBezTo>
                  <a:pt x="10148685" y="4134160"/>
                  <a:pt x="10138217" y="4225967"/>
                  <a:pt x="10131428" y="4512373"/>
                </a:cubicBezTo>
                <a:cubicBezTo>
                  <a:pt x="10124640" y="4798779"/>
                  <a:pt x="10127084" y="4987414"/>
                  <a:pt x="10131428" y="5174012"/>
                </a:cubicBezTo>
                <a:cubicBezTo>
                  <a:pt x="10135772" y="5360610"/>
                  <a:pt x="10095730" y="5585367"/>
                  <a:pt x="10131428" y="5954745"/>
                </a:cubicBezTo>
                <a:cubicBezTo>
                  <a:pt x="9971060" y="5960385"/>
                  <a:pt x="9932978" y="5961117"/>
                  <a:pt x="9759942" y="5954745"/>
                </a:cubicBezTo>
                <a:cubicBezTo>
                  <a:pt x="9586906" y="5948373"/>
                  <a:pt x="9195097" y="5925291"/>
                  <a:pt x="8881885" y="5954745"/>
                </a:cubicBezTo>
                <a:cubicBezTo>
                  <a:pt x="8568673" y="5984199"/>
                  <a:pt x="8276092" y="5914596"/>
                  <a:pt x="8003828" y="5954745"/>
                </a:cubicBezTo>
                <a:cubicBezTo>
                  <a:pt x="7731564" y="5994894"/>
                  <a:pt x="7614129" y="5980331"/>
                  <a:pt x="7227085" y="5954745"/>
                </a:cubicBezTo>
                <a:cubicBezTo>
                  <a:pt x="6840041" y="5929159"/>
                  <a:pt x="6798451" y="5972299"/>
                  <a:pt x="6551657" y="5954745"/>
                </a:cubicBezTo>
                <a:cubicBezTo>
                  <a:pt x="6304863" y="5937191"/>
                  <a:pt x="6031972" y="5930559"/>
                  <a:pt x="5673600" y="5954745"/>
                </a:cubicBezTo>
                <a:cubicBezTo>
                  <a:pt x="5315228" y="5978931"/>
                  <a:pt x="5227289" y="5940973"/>
                  <a:pt x="4896857" y="5954745"/>
                </a:cubicBezTo>
                <a:cubicBezTo>
                  <a:pt x="4566425" y="5968517"/>
                  <a:pt x="4425059" y="5965747"/>
                  <a:pt x="4018800" y="5954745"/>
                </a:cubicBezTo>
                <a:cubicBezTo>
                  <a:pt x="3612541" y="5943743"/>
                  <a:pt x="3664224" y="5931003"/>
                  <a:pt x="3444686" y="5954745"/>
                </a:cubicBezTo>
                <a:cubicBezTo>
                  <a:pt x="3225148" y="5978487"/>
                  <a:pt x="3222437" y="5947932"/>
                  <a:pt x="3073200" y="5954745"/>
                </a:cubicBezTo>
                <a:cubicBezTo>
                  <a:pt x="2923963" y="5961558"/>
                  <a:pt x="2726313" y="5978715"/>
                  <a:pt x="2499086" y="5954745"/>
                </a:cubicBezTo>
                <a:cubicBezTo>
                  <a:pt x="2271859" y="5930775"/>
                  <a:pt x="2037194" y="5916599"/>
                  <a:pt x="1621028" y="5954745"/>
                </a:cubicBezTo>
                <a:cubicBezTo>
                  <a:pt x="1204862" y="5992891"/>
                  <a:pt x="1309456" y="5962519"/>
                  <a:pt x="1148229" y="5954745"/>
                </a:cubicBezTo>
                <a:cubicBezTo>
                  <a:pt x="987002" y="5946971"/>
                  <a:pt x="461776" y="5983036"/>
                  <a:pt x="0" y="5954745"/>
                </a:cubicBezTo>
                <a:cubicBezTo>
                  <a:pt x="2982" y="5695546"/>
                  <a:pt x="8017" y="5650971"/>
                  <a:pt x="0" y="5412202"/>
                </a:cubicBezTo>
                <a:cubicBezTo>
                  <a:pt x="-8017" y="5173433"/>
                  <a:pt x="31989" y="5011503"/>
                  <a:pt x="0" y="4631468"/>
                </a:cubicBezTo>
                <a:cubicBezTo>
                  <a:pt x="-31989" y="4251433"/>
                  <a:pt x="-22669" y="4277632"/>
                  <a:pt x="0" y="4029377"/>
                </a:cubicBezTo>
                <a:cubicBezTo>
                  <a:pt x="22669" y="3781122"/>
                  <a:pt x="5664" y="3425075"/>
                  <a:pt x="0" y="3248644"/>
                </a:cubicBezTo>
                <a:cubicBezTo>
                  <a:pt x="-5664" y="3072213"/>
                  <a:pt x="7381" y="2870544"/>
                  <a:pt x="0" y="2587006"/>
                </a:cubicBezTo>
                <a:cubicBezTo>
                  <a:pt x="-7381" y="2303468"/>
                  <a:pt x="18518" y="2224200"/>
                  <a:pt x="0" y="1925368"/>
                </a:cubicBezTo>
                <a:cubicBezTo>
                  <a:pt x="-18518" y="1626536"/>
                  <a:pt x="30751" y="1450832"/>
                  <a:pt x="0" y="1263729"/>
                </a:cubicBezTo>
                <a:cubicBezTo>
                  <a:pt x="-30751" y="1076626"/>
                  <a:pt x="-9170" y="589587"/>
                  <a:pt x="0" y="0"/>
                </a:cubicBezTo>
                <a:close/>
              </a:path>
              <a:path w="10131428" h="5954745" stroke="0" extrusionOk="0">
                <a:moveTo>
                  <a:pt x="0" y="0"/>
                </a:moveTo>
                <a:cubicBezTo>
                  <a:pt x="223716" y="30884"/>
                  <a:pt x="678112" y="43303"/>
                  <a:pt x="878057" y="0"/>
                </a:cubicBezTo>
                <a:cubicBezTo>
                  <a:pt x="1078002" y="-43303"/>
                  <a:pt x="1364700" y="-3551"/>
                  <a:pt x="1553486" y="0"/>
                </a:cubicBezTo>
                <a:cubicBezTo>
                  <a:pt x="1742272" y="3551"/>
                  <a:pt x="1915862" y="3319"/>
                  <a:pt x="2026286" y="0"/>
                </a:cubicBezTo>
                <a:cubicBezTo>
                  <a:pt x="2136710" y="-3319"/>
                  <a:pt x="2712738" y="-29492"/>
                  <a:pt x="2904343" y="0"/>
                </a:cubicBezTo>
                <a:cubicBezTo>
                  <a:pt x="3095948" y="29492"/>
                  <a:pt x="3202098" y="-17807"/>
                  <a:pt x="3377143" y="0"/>
                </a:cubicBezTo>
                <a:cubicBezTo>
                  <a:pt x="3552188" y="17807"/>
                  <a:pt x="3802620" y="-5767"/>
                  <a:pt x="3951257" y="0"/>
                </a:cubicBezTo>
                <a:cubicBezTo>
                  <a:pt x="4099894" y="5767"/>
                  <a:pt x="4369411" y="11825"/>
                  <a:pt x="4626685" y="0"/>
                </a:cubicBezTo>
                <a:cubicBezTo>
                  <a:pt x="4883959" y="-11825"/>
                  <a:pt x="5152804" y="-34346"/>
                  <a:pt x="5504743" y="0"/>
                </a:cubicBezTo>
                <a:cubicBezTo>
                  <a:pt x="5856682" y="34346"/>
                  <a:pt x="5838259" y="-5987"/>
                  <a:pt x="6078857" y="0"/>
                </a:cubicBezTo>
                <a:cubicBezTo>
                  <a:pt x="6319455" y="5987"/>
                  <a:pt x="6327851" y="-14689"/>
                  <a:pt x="6450342" y="0"/>
                </a:cubicBezTo>
                <a:cubicBezTo>
                  <a:pt x="6572833" y="14689"/>
                  <a:pt x="6690855" y="-19230"/>
                  <a:pt x="6923142" y="0"/>
                </a:cubicBezTo>
                <a:cubicBezTo>
                  <a:pt x="7155429" y="19230"/>
                  <a:pt x="7344819" y="-10611"/>
                  <a:pt x="7598571" y="0"/>
                </a:cubicBezTo>
                <a:cubicBezTo>
                  <a:pt x="7852323" y="10611"/>
                  <a:pt x="7841740" y="11782"/>
                  <a:pt x="7970057" y="0"/>
                </a:cubicBezTo>
                <a:cubicBezTo>
                  <a:pt x="8098374" y="-11782"/>
                  <a:pt x="8346652" y="18702"/>
                  <a:pt x="8442857" y="0"/>
                </a:cubicBezTo>
                <a:cubicBezTo>
                  <a:pt x="8539062" y="-18702"/>
                  <a:pt x="8825248" y="27364"/>
                  <a:pt x="9016971" y="0"/>
                </a:cubicBezTo>
                <a:cubicBezTo>
                  <a:pt x="9208694" y="-27364"/>
                  <a:pt x="9297055" y="-14615"/>
                  <a:pt x="9388457" y="0"/>
                </a:cubicBezTo>
                <a:cubicBezTo>
                  <a:pt x="9479859" y="14615"/>
                  <a:pt x="9856738" y="-3045"/>
                  <a:pt x="10131428" y="0"/>
                </a:cubicBezTo>
                <a:cubicBezTo>
                  <a:pt x="10139321" y="178666"/>
                  <a:pt x="10117485" y="313918"/>
                  <a:pt x="10131428" y="542543"/>
                </a:cubicBezTo>
                <a:cubicBezTo>
                  <a:pt x="10145371" y="771168"/>
                  <a:pt x="10154260" y="1011351"/>
                  <a:pt x="10131428" y="1144634"/>
                </a:cubicBezTo>
                <a:cubicBezTo>
                  <a:pt x="10108596" y="1277917"/>
                  <a:pt x="10117606" y="1481573"/>
                  <a:pt x="10131428" y="1627630"/>
                </a:cubicBezTo>
                <a:cubicBezTo>
                  <a:pt x="10145250" y="1773687"/>
                  <a:pt x="10103874" y="1994881"/>
                  <a:pt x="10131428" y="2348816"/>
                </a:cubicBezTo>
                <a:cubicBezTo>
                  <a:pt x="10158982" y="2702751"/>
                  <a:pt x="10110630" y="2815349"/>
                  <a:pt x="10131428" y="2950907"/>
                </a:cubicBezTo>
                <a:cubicBezTo>
                  <a:pt x="10152226" y="3086465"/>
                  <a:pt x="10111573" y="3407034"/>
                  <a:pt x="10131428" y="3552998"/>
                </a:cubicBezTo>
                <a:cubicBezTo>
                  <a:pt x="10151283" y="3698962"/>
                  <a:pt x="10151717" y="4017636"/>
                  <a:pt x="10131428" y="4214636"/>
                </a:cubicBezTo>
                <a:cubicBezTo>
                  <a:pt x="10111139" y="4411636"/>
                  <a:pt x="10118825" y="4545153"/>
                  <a:pt x="10131428" y="4757180"/>
                </a:cubicBezTo>
                <a:cubicBezTo>
                  <a:pt x="10144031" y="4969207"/>
                  <a:pt x="10107178" y="5143894"/>
                  <a:pt x="10131428" y="5299723"/>
                </a:cubicBezTo>
                <a:cubicBezTo>
                  <a:pt x="10155678" y="5455552"/>
                  <a:pt x="10104914" y="5809102"/>
                  <a:pt x="10131428" y="5954745"/>
                </a:cubicBezTo>
                <a:cubicBezTo>
                  <a:pt x="9879845" y="5927074"/>
                  <a:pt x="9660372" y="5954674"/>
                  <a:pt x="9354685" y="5954745"/>
                </a:cubicBezTo>
                <a:cubicBezTo>
                  <a:pt x="9048998" y="5954816"/>
                  <a:pt x="9087063" y="5946276"/>
                  <a:pt x="8881885" y="5954745"/>
                </a:cubicBezTo>
                <a:cubicBezTo>
                  <a:pt x="8676707" y="5963214"/>
                  <a:pt x="8655547" y="5968741"/>
                  <a:pt x="8510400" y="5954745"/>
                </a:cubicBezTo>
                <a:cubicBezTo>
                  <a:pt x="8365254" y="5940749"/>
                  <a:pt x="8021245" y="5917674"/>
                  <a:pt x="7733657" y="5954745"/>
                </a:cubicBezTo>
                <a:cubicBezTo>
                  <a:pt x="7446069" y="5991816"/>
                  <a:pt x="7280843" y="5970915"/>
                  <a:pt x="7058228" y="5954745"/>
                </a:cubicBezTo>
                <a:cubicBezTo>
                  <a:pt x="6835613" y="5938575"/>
                  <a:pt x="6677549" y="5980269"/>
                  <a:pt x="6484114" y="5954745"/>
                </a:cubicBezTo>
                <a:cubicBezTo>
                  <a:pt x="6290679" y="5929221"/>
                  <a:pt x="6207256" y="5949478"/>
                  <a:pt x="6112628" y="5954745"/>
                </a:cubicBezTo>
                <a:cubicBezTo>
                  <a:pt x="6018000" y="5960012"/>
                  <a:pt x="5514496" y="5930100"/>
                  <a:pt x="5234571" y="5954745"/>
                </a:cubicBezTo>
                <a:cubicBezTo>
                  <a:pt x="4954646" y="5979390"/>
                  <a:pt x="4913634" y="5974701"/>
                  <a:pt x="4761771" y="5954745"/>
                </a:cubicBezTo>
                <a:cubicBezTo>
                  <a:pt x="4609908" y="5934789"/>
                  <a:pt x="4484157" y="5944198"/>
                  <a:pt x="4390285" y="5954745"/>
                </a:cubicBezTo>
                <a:cubicBezTo>
                  <a:pt x="4296413" y="5965292"/>
                  <a:pt x="4158607" y="5962341"/>
                  <a:pt x="4018800" y="5954745"/>
                </a:cubicBezTo>
                <a:cubicBezTo>
                  <a:pt x="3878993" y="5947149"/>
                  <a:pt x="3743539" y="5939368"/>
                  <a:pt x="3546000" y="5954745"/>
                </a:cubicBezTo>
                <a:cubicBezTo>
                  <a:pt x="3348461" y="5970122"/>
                  <a:pt x="2982951" y="5962412"/>
                  <a:pt x="2667943" y="5954745"/>
                </a:cubicBezTo>
                <a:cubicBezTo>
                  <a:pt x="2352935" y="5947078"/>
                  <a:pt x="2140668" y="5964229"/>
                  <a:pt x="1789886" y="5954745"/>
                </a:cubicBezTo>
                <a:cubicBezTo>
                  <a:pt x="1439104" y="5945261"/>
                  <a:pt x="1211593" y="5962451"/>
                  <a:pt x="911829" y="5954745"/>
                </a:cubicBezTo>
                <a:cubicBezTo>
                  <a:pt x="612065" y="5947039"/>
                  <a:pt x="311541" y="5971044"/>
                  <a:pt x="0" y="5954745"/>
                </a:cubicBezTo>
                <a:cubicBezTo>
                  <a:pt x="22376" y="5667518"/>
                  <a:pt x="24628" y="5481082"/>
                  <a:pt x="0" y="5352654"/>
                </a:cubicBezTo>
                <a:cubicBezTo>
                  <a:pt x="-24628" y="5224226"/>
                  <a:pt x="2508" y="4889708"/>
                  <a:pt x="0" y="4691016"/>
                </a:cubicBezTo>
                <a:cubicBezTo>
                  <a:pt x="-2508" y="4492324"/>
                  <a:pt x="-26617" y="4320945"/>
                  <a:pt x="0" y="4148472"/>
                </a:cubicBezTo>
                <a:cubicBezTo>
                  <a:pt x="26617" y="3975999"/>
                  <a:pt x="24928" y="3818811"/>
                  <a:pt x="0" y="3605929"/>
                </a:cubicBezTo>
                <a:cubicBezTo>
                  <a:pt x="-24928" y="3393047"/>
                  <a:pt x="28321" y="3101703"/>
                  <a:pt x="0" y="2944291"/>
                </a:cubicBezTo>
                <a:cubicBezTo>
                  <a:pt x="-28321" y="2786879"/>
                  <a:pt x="10799" y="2536693"/>
                  <a:pt x="0" y="2223105"/>
                </a:cubicBezTo>
                <a:cubicBezTo>
                  <a:pt x="-10799" y="1909517"/>
                  <a:pt x="-2560" y="1742103"/>
                  <a:pt x="0" y="1561466"/>
                </a:cubicBezTo>
                <a:cubicBezTo>
                  <a:pt x="2560" y="1380829"/>
                  <a:pt x="31015" y="1195174"/>
                  <a:pt x="0" y="840281"/>
                </a:cubicBezTo>
                <a:cubicBezTo>
                  <a:pt x="-31015" y="485388"/>
                  <a:pt x="-8955" y="308177"/>
                  <a:pt x="0" y="0"/>
                </a:cubicBezTo>
                <a:close/>
              </a:path>
            </a:pathLst>
          </a:custGeom>
          <a:ln>
            <a:solidFill>
              <a:schemeClr val="tx1"/>
            </a:solidFill>
            <a:extLst>
              <a:ext uri="{C807C97D-BFC1-408E-A445-0C87EB9F89A2}">
                <ask:lineSketchStyleProps xmlns:ask="http://schemas.microsoft.com/office/drawing/2018/sketchyshapes" sd="1373974036">
                  <ask:type>
                    <ask:lineSketchFreehand/>
                  </ask:type>
                </ask:lineSketchStyleProps>
              </a:ext>
            </a:extLst>
          </a:ln>
        </p:spPr>
        <p:txBody>
          <a:bodyPr>
            <a:normAutofit fontScale="92500" lnSpcReduction="20000"/>
          </a:bodyPr>
          <a:lstStyle/>
          <a:p>
            <a:pPr>
              <a:lnSpc>
                <a:spcPct val="115000"/>
              </a:lnSpc>
              <a:spcBef>
                <a:spcPts val="600"/>
              </a:spcBef>
              <a:spcAft>
                <a:spcPts val="800"/>
              </a:spcAft>
              <a:buNone/>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Las sociedades estáticas decidían el futuro repitiendo el pasado. </a:t>
            </a:r>
          </a:p>
          <a:p>
            <a:pPr>
              <a:lnSpc>
                <a:spcPct val="115000"/>
              </a:lnSpc>
              <a:spcBef>
                <a:spcPts val="600"/>
              </a:spcBef>
              <a:spcAft>
                <a:spcPts val="800"/>
              </a:spcAft>
              <a:buNone/>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Las sociedades de la primera industrialización decidían el futuro aceptando el dictado de la naturaleza de las cosas. </a:t>
            </a:r>
          </a:p>
          <a:p>
            <a:pPr>
              <a:lnSpc>
                <a:spcPct val="115000"/>
              </a:lnSpc>
              <a:spcBef>
                <a:spcPts val="600"/>
              </a:spcBef>
              <a:spcAft>
                <a:spcPts val="800"/>
              </a:spcAft>
              <a:buNone/>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Las sociedades de innovación no pueden repetir el pasado ni aceptar el dictado de la naturaleza de las cosas, tienen que decidir el presente proyectando el futuro y aprendiendo del pasado. </a:t>
            </a:r>
          </a:p>
          <a:p>
            <a:pPr>
              <a:lnSpc>
                <a:spcPct val="115000"/>
              </a:lnSpc>
              <a:spcAft>
                <a:spcPts val="800"/>
              </a:spcAft>
              <a:buNone/>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Las nuevas sociedades son sociedades de proyectos; unos proyectos construidos por nosotros mismos,   que excluyen sistemáticamente la creencia porque fijan la interpretación de la realidad, la valoración los modos de actuar y organizarse =&gt;las creencias religiosas o laicas  bloquean el cambio</a:t>
            </a:r>
          </a:p>
          <a:p>
            <a:pPr>
              <a:lnSpc>
                <a:spcPct val="115000"/>
              </a:lnSpc>
              <a:spcAft>
                <a:spcPts val="800"/>
              </a:spcAft>
              <a:buNone/>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es-ES" sz="2400" b="1" kern="100" cap="none">
                <a:effectLst/>
                <a:highlight>
                  <a:srgbClr val="808080"/>
                </a:highlight>
                <a:latin typeface="Aptos" panose="020B0004020202020204" pitchFamily="34" charset="0"/>
                <a:ea typeface="Aptos" panose="020B0004020202020204" pitchFamily="34" charset="0"/>
                <a:cs typeface="Times New Roman" panose="02020603050405020304" pitchFamily="18" charset="0"/>
              </a:rPr>
              <a:t>Este alejamiento de las creencias no es temporal ni superable ni con vuelta atrás </a:t>
            </a:r>
            <a:r>
              <a:rPr lang="es-ES" sz="2400" kern="100" cap="none">
                <a:effectLst/>
                <a:latin typeface="Aptos" panose="020B0004020202020204" pitchFamily="34" charset="0"/>
                <a:ea typeface="Aptos" panose="020B0004020202020204" pitchFamily="34" charset="0"/>
                <a:cs typeface="Times New Roman" panose="02020603050405020304" pitchFamily="18" charset="0"/>
              </a:rPr>
              <a:t>=&gt;  sino que este es un hecho capital y radicalmente nuevo en la historia de la humanidad, que debe tenerse clara y explícitamente en cuenta al abordar los problemas de la espiritualidad en las nuevas sociedades industriales.</a:t>
            </a:r>
          </a:p>
        </p:txBody>
      </p:sp>
      <mc:AlternateContent xmlns:mc="http://schemas.openxmlformats.org/markup-compatibility/2006">
        <mc:Choice xmlns:p14="http://schemas.microsoft.com/office/powerpoint/2010/main" Requires="p14">
          <p:contentPart p14:bwMode="auto" r:id="rId2">
            <p14:nvContentPartPr>
              <p14:cNvPr id="4" name="Entrada de lápiz 3">
                <a:extLst>
                  <a:ext uri="{FF2B5EF4-FFF2-40B4-BE49-F238E27FC236}">
                    <a16:creationId xmlns:a16="http://schemas.microsoft.com/office/drawing/2014/main" id="{CD60AB0F-EC4A-C334-BD62-81A533201093}"/>
                  </a:ext>
                </a:extLst>
              </p14:cNvPr>
              <p14:cNvContentPartPr/>
              <p14:nvPr/>
            </p14:nvContentPartPr>
            <p14:xfrm>
              <a:off x="399720" y="172150"/>
              <a:ext cx="10863536" cy="211462"/>
            </p14:xfrm>
          </p:contentPart>
        </mc:Choice>
        <mc:Fallback>
          <p:pic>
            <p:nvPicPr>
              <p:cNvPr id="4" name="Entrada de lápiz 3">
                <a:extLst>
                  <a:ext uri="{FF2B5EF4-FFF2-40B4-BE49-F238E27FC236}">
                    <a16:creationId xmlns:a16="http://schemas.microsoft.com/office/drawing/2014/main" id="{CD60AB0F-EC4A-C334-BD62-81A533201093}"/>
                  </a:ext>
                </a:extLst>
              </p:cNvPr>
              <p:cNvPicPr/>
              <p:nvPr/>
            </p:nvPicPr>
            <p:blipFill>
              <a:blip r:embed="rId3"/>
              <a:stretch>
                <a:fillRect/>
              </a:stretch>
            </p:blipFill>
            <p:spPr>
              <a:xfrm>
                <a:off x="327721" y="28053"/>
                <a:ext cx="11007174" cy="499295"/>
              </a:xfrm>
              <a:prstGeom prst="rect">
                <a:avLst/>
              </a:prstGeom>
            </p:spPr>
          </p:pic>
        </mc:Fallback>
      </mc:AlternateContent>
      <p:sp>
        <p:nvSpPr>
          <p:cNvPr id="5" name="Rectángulo 4">
            <a:extLst>
              <a:ext uri="{FF2B5EF4-FFF2-40B4-BE49-F238E27FC236}">
                <a16:creationId xmlns:a16="http://schemas.microsoft.com/office/drawing/2014/main" id="{91CE9C76-94C1-3EE4-26F3-2BAAE7C34200}"/>
              </a:ext>
            </a:extLst>
          </p:cNvPr>
          <p:cNvSpPr/>
          <p:nvPr/>
        </p:nvSpPr>
        <p:spPr>
          <a:xfrm>
            <a:off x="618063" y="288638"/>
            <a:ext cx="10426849" cy="2576843"/>
          </a:xfrm>
          <a:custGeom>
            <a:avLst/>
            <a:gdLst>
              <a:gd name="connsiteX0" fmla="*/ 0 w 10426849"/>
              <a:gd name="connsiteY0" fmla="*/ 0 h 2576843"/>
              <a:gd name="connsiteX1" fmla="*/ 486586 w 10426849"/>
              <a:gd name="connsiteY1" fmla="*/ 0 h 2576843"/>
              <a:gd name="connsiteX2" fmla="*/ 973173 w 10426849"/>
              <a:gd name="connsiteY2" fmla="*/ 0 h 2576843"/>
              <a:gd name="connsiteX3" fmla="*/ 1459759 w 10426849"/>
              <a:gd name="connsiteY3" fmla="*/ 0 h 2576843"/>
              <a:gd name="connsiteX4" fmla="*/ 2154882 w 10426849"/>
              <a:gd name="connsiteY4" fmla="*/ 0 h 2576843"/>
              <a:gd name="connsiteX5" fmla="*/ 2850005 w 10426849"/>
              <a:gd name="connsiteY5" fmla="*/ 0 h 2576843"/>
              <a:gd name="connsiteX6" fmla="*/ 3336592 w 10426849"/>
              <a:gd name="connsiteY6" fmla="*/ 0 h 2576843"/>
              <a:gd name="connsiteX7" fmla="*/ 3927446 w 10426849"/>
              <a:gd name="connsiteY7" fmla="*/ 0 h 2576843"/>
              <a:gd name="connsiteX8" fmla="*/ 4726838 w 10426849"/>
              <a:gd name="connsiteY8" fmla="*/ 0 h 2576843"/>
              <a:gd name="connsiteX9" fmla="*/ 5213424 w 10426849"/>
              <a:gd name="connsiteY9" fmla="*/ 0 h 2576843"/>
              <a:gd name="connsiteX10" fmla="*/ 5908548 w 10426849"/>
              <a:gd name="connsiteY10" fmla="*/ 0 h 2576843"/>
              <a:gd name="connsiteX11" fmla="*/ 6812208 w 10426849"/>
              <a:gd name="connsiteY11" fmla="*/ 0 h 2576843"/>
              <a:gd name="connsiteX12" fmla="*/ 7403063 w 10426849"/>
              <a:gd name="connsiteY12" fmla="*/ 0 h 2576843"/>
              <a:gd name="connsiteX13" fmla="*/ 8098186 w 10426849"/>
              <a:gd name="connsiteY13" fmla="*/ 0 h 2576843"/>
              <a:gd name="connsiteX14" fmla="*/ 8793309 w 10426849"/>
              <a:gd name="connsiteY14" fmla="*/ 0 h 2576843"/>
              <a:gd name="connsiteX15" fmla="*/ 9696970 w 10426849"/>
              <a:gd name="connsiteY15" fmla="*/ 0 h 2576843"/>
              <a:gd name="connsiteX16" fmla="*/ 10426849 w 10426849"/>
              <a:gd name="connsiteY16" fmla="*/ 0 h 2576843"/>
              <a:gd name="connsiteX17" fmla="*/ 10426849 w 10426849"/>
              <a:gd name="connsiteY17" fmla="*/ 644211 h 2576843"/>
              <a:gd name="connsiteX18" fmla="*/ 10426849 w 10426849"/>
              <a:gd name="connsiteY18" fmla="*/ 1236885 h 2576843"/>
              <a:gd name="connsiteX19" fmla="*/ 10426849 w 10426849"/>
              <a:gd name="connsiteY19" fmla="*/ 1855327 h 2576843"/>
              <a:gd name="connsiteX20" fmla="*/ 10426849 w 10426849"/>
              <a:gd name="connsiteY20" fmla="*/ 2576843 h 2576843"/>
              <a:gd name="connsiteX21" fmla="*/ 9835994 w 10426849"/>
              <a:gd name="connsiteY21" fmla="*/ 2576843 h 2576843"/>
              <a:gd name="connsiteX22" fmla="*/ 9245139 w 10426849"/>
              <a:gd name="connsiteY22" fmla="*/ 2576843 h 2576843"/>
              <a:gd name="connsiteX23" fmla="*/ 8445748 w 10426849"/>
              <a:gd name="connsiteY23" fmla="*/ 2576843 h 2576843"/>
              <a:gd name="connsiteX24" fmla="*/ 8063430 w 10426849"/>
              <a:gd name="connsiteY24" fmla="*/ 2576843 h 2576843"/>
              <a:gd name="connsiteX25" fmla="*/ 7264038 w 10426849"/>
              <a:gd name="connsiteY25" fmla="*/ 2576843 h 2576843"/>
              <a:gd name="connsiteX26" fmla="*/ 6777452 w 10426849"/>
              <a:gd name="connsiteY26" fmla="*/ 2576843 h 2576843"/>
              <a:gd name="connsiteX27" fmla="*/ 5978060 w 10426849"/>
              <a:gd name="connsiteY27" fmla="*/ 2576843 h 2576843"/>
              <a:gd name="connsiteX28" fmla="*/ 5595742 w 10426849"/>
              <a:gd name="connsiteY28" fmla="*/ 2576843 h 2576843"/>
              <a:gd name="connsiteX29" fmla="*/ 4692082 w 10426849"/>
              <a:gd name="connsiteY29" fmla="*/ 2576843 h 2576843"/>
              <a:gd name="connsiteX30" fmla="*/ 3996959 w 10426849"/>
              <a:gd name="connsiteY30" fmla="*/ 2576843 h 2576843"/>
              <a:gd name="connsiteX31" fmla="*/ 3197567 w 10426849"/>
              <a:gd name="connsiteY31" fmla="*/ 2576843 h 2576843"/>
              <a:gd name="connsiteX32" fmla="*/ 2293907 w 10426849"/>
              <a:gd name="connsiteY32" fmla="*/ 2576843 h 2576843"/>
              <a:gd name="connsiteX33" fmla="*/ 1911589 w 10426849"/>
              <a:gd name="connsiteY33" fmla="*/ 2576843 h 2576843"/>
              <a:gd name="connsiteX34" fmla="*/ 1216466 w 10426849"/>
              <a:gd name="connsiteY34" fmla="*/ 2576843 h 2576843"/>
              <a:gd name="connsiteX35" fmla="*/ 729879 w 10426849"/>
              <a:gd name="connsiteY35" fmla="*/ 2576843 h 2576843"/>
              <a:gd name="connsiteX36" fmla="*/ 0 w 10426849"/>
              <a:gd name="connsiteY36" fmla="*/ 2576843 h 2576843"/>
              <a:gd name="connsiteX37" fmla="*/ 0 w 10426849"/>
              <a:gd name="connsiteY37" fmla="*/ 1881095 h 2576843"/>
              <a:gd name="connsiteX38" fmla="*/ 0 w 10426849"/>
              <a:gd name="connsiteY38" fmla="*/ 1185348 h 2576843"/>
              <a:gd name="connsiteX39" fmla="*/ 0 w 10426849"/>
              <a:gd name="connsiteY39" fmla="*/ 592674 h 2576843"/>
              <a:gd name="connsiteX40" fmla="*/ 0 w 10426849"/>
              <a:gd name="connsiteY40" fmla="*/ 0 h 2576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0426849" h="2576843" fill="none" extrusionOk="0">
                <a:moveTo>
                  <a:pt x="0" y="0"/>
                </a:moveTo>
                <a:cubicBezTo>
                  <a:pt x="171433" y="22919"/>
                  <a:pt x="382185" y="-987"/>
                  <a:pt x="486586" y="0"/>
                </a:cubicBezTo>
                <a:cubicBezTo>
                  <a:pt x="590987" y="987"/>
                  <a:pt x="842857" y="-10087"/>
                  <a:pt x="973173" y="0"/>
                </a:cubicBezTo>
                <a:cubicBezTo>
                  <a:pt x="1103489" y="10087"/>
                  <a:pt x="1257489" y="-1113"/>
                  <a:pt x="1459759" y="0"/>
                </a:cubicBezTo>
                <a:cubicBezTo>
                  <a:pt x="1662029" y="1113"/>
                  <a:pt x="1935584" y="28528"/>
                  <a:pt x="2154882" y="0"/>
                </a:cubicBezTo>
                <a:cubicBezTo>
                  <a:pt x="2374180" y="-28528"/>
                  <a:pt x="2609396" y="-21580"/>
                  <a:pt x="2850005" y="0"/>
                </a:cubicBezTo>
                <a:cubicBezTo>
                  <a:pt x="3090614" y="21580"/>
                  <a:pt x="3233066" y="-4877"/>
                  <a:pt x="3336592" y="0"/>
                </a:cubicBezTo>
                <a:cubicBezTo>
                  <a:pt x="3440118" y="4877"/>
                  <a:pt x="3742896" y="3319"/>
                  <a:pt x="3927446" y="0"/>
                </a:cubicBezTo>
                <a:cubicBezTo>
                  <a:pt x="4111996" y="-3319"/>
                  <a:pt x="4403156" y="19323"/>
                  <a:pt x="4726838" y="0"/>
                </a:cubicBezTo>
                <a:cubicBezTo>
                  <a:pt x="5050520" y="-19323"/>
                  <a:pt x="5031592" y="14109"/>
                  <a:pt x="5213424" y="0"/>
                </a:cubicBezTo>
                <a:cubicBezTo>
                  <a:pt x="5395256" y="-14109"/>
                  <a:pt x="5740805" y="-9920"/>
                  <a:pt x="5908548" y="0"/>
                </a:cubicBezTo>
                <a:cubicBezTo>
                  <a:pt x="6076291" y="9920"/>
                  <a:pt x="6536864" y="-20916"/>
                  <a:pt x="6812208" y="0"/>
                </a:cubicBezTo>
                <a:cubicBezTo>
                  <a:pt x="7087552" y="20916"/>
                  <a:pt x="7124776" y="9038"/>
                  <a:pt x="7403063" y="0"/>
                </a:cubicBezTo>
                <a:cubicBezTo>
                  <a:pt x="7681351" y="-9038"/>
                  <a:pt x="7897457" y="33379"/>
                  <a:pt x="8098186" y="0"/>
                </a:cubicBezTo>
                <a:cubicBezTo>
                  <a:pt x="8298915" y="-33379"/>
                  <a:pt x="8489579" y="12528"/>
                  <a:pt x="8793309" y="0"/>
                </a:cubicBezTo>
                <a:cubicBezTo>
                  <a:pt x="9097039" y="-12528"/>
                  <a:pt x="9473267" y="23002"/>
                  <a:pt x="9696970" y="0"/>
                </a:cubicBezTo>
                <a:cubicBezTo>
                  <a:pt x="9920673" y="-23002"/>
                  <a:pt x="10164342" y="-31163"/>
                  <a:pt x="10426849" y="0"/>
                </a:cubicBezTo>
                <a:cubicBezTo>
                  <a:pt x="10452195" y="219057"/>
                  <a:pt x="10440681" y="478416"/>
                  <a:pt x="10426849" y="644211"/>
                </a:cubicBezTo>
                <a:cubicBezTo>
                  <a:pt x="10413017" y="810006"/>
                  <a:pt x="10429428" y="956907"/>
                  <a:pt x="10426849" y="1236885"/>
                </a:cubicBezTo>
                <a:cubicBezTo>
                  <a:pt x="10424270" y="1516863"/>
                  <a:pt x="10403995" y="1598085"/>
                  <a:pt x="10426849" y="1855327"/>
                </a:cubicBezTo>
                <a:cubicBezTo>
                  <a:pt x="10449703" y="2112569"/>
                  <a:pt x="10441978" y="2322223"/>
                  <a:pt x="10426849" y="2576843"/>
                </a:cubicBezTo>
                <a:cubicBezTo>
                  <a:pt x="10228981" y="2547664"/>
                  <a:pt x="10114334" y="2554560"/>
                  <a:pt x="9835994" y="2576843"/>
                </a:cubicBezTo>
                <a:cubicBezTo>
                  <a:pt x="9557654" y="2599126"/>
                  <a:pt x="9459169" y="2563800"/>
                  <a:pt x="9245139" y="2576843"/>
                </a:cubicBezTo>
                <a:cubicBezTo>
                  <a:pt x="9031109" y="2589886"/>
                  <a:pt x="8707650" y="2595674"/>
                  <a:pt x="8445748" y="2576843"/>
                </a:cubicBezTo>
                <a:cubicBezTo>
                  <a:pt x="8183846" y="2558012"/>
                  <a:pt x="8243526" y="2580004"/>
                  <a:pt x="8063430" y="2576843"/>
                </a:cubicBezTo>
                <a:cubicBezTo>
                  <a:pt x="7883334" y="2573682"/>
                  <a:pt x="7425721" y="2579128"/>
                  <a:pt x="7264038" y="2576843"/>
                </a:cubicBezTo>
                <a:cubicBezTo>
                  <a:pt x="7102355" y="2574558"/>
                  <a:pt x="6947093" y="2566323"/>
                  <a:pt x="6777452" y="2576843"/>
                </a:cubicBezTo>
                <a:cubicBezTo>
                  <a:pt x="6607811" y="2587363"/>
                  <a:pt x="6323100" y="2592552"/>
                  <a:pt x="5978060" y="2576843"/>
                </a:cubicBezTo>
                <a:cubicBezTo>
                  <a:pt x="5633020" y="2561134"/>
                  <a:pt x="5771151" y="2587243"/>
                  <a:pt x="5595742" y="2576843"/>
                </a:cubicBezTo>
                <a:cubicBezTo>
                  <a:pt x="5420333" y="2566443"/>
                  <a:pt x="5103379" y="2604443"/>
                  <a:pt x="4692082" y="2576843"/>
                </a:cubicBezTo>
                <a:cubicBezTo>
                  <a:pt x="4280785" y="2549243"/>
                  <a:pt x="4242467" y="2561510"/>
                  <a:pt x="3996959" y="2576843"/>
                </a:cubicBezTo>
                <a:cubicBezTo>
                  <a:pt x="3751451" y="2592176"/>
                  <a:pt x="3542259" y="2575767"/>
                  <a:pt x="3197567" y="2576843"/>
                </a:cubicBezTo>
                <a:cubicBezTo>
                  <a:pt x="2852875" y="2577919"/>
                  <a:pt x="2721191" y="2570635"/>
                  <a:pt x="2293907" y="2576843"/>
                </a:cubicBezTo>
                <a:cubicBezTo>
                  <a:pt x="1866623" y="2583051"/>
                  <a:pt x="1988929" y="2586416"/>
                  <a:pt x="1911589" y="2576843"/>
                </a:cubicBezTo>
                <a:cubicBezTo>
                  <a:pt x="1834249" y="2567270"/>
                  <a:pt x="1404029" y="2578195"/>
                  <a:pt x="1216466" y="2576843"/>
                </a:cubicBezTo>
                <a:cubicBezTo>
                  <a:pt x="1028903" y="2575491"/>
                  <a:pt x="939512" y="2579585"/>
                  <a:pt x="729879" y="2576843"/>
                </a:cubicBezTo>
                <a:cubicBezTo>
                  <a:pt x="520246" y="2574101"/>
                  <a:pt x="193928" y="2585284"/>
                  <a:pt x="0" y="2576843"/>
                </a:cubicBezTo>
                <a:cubicBezTo>
                  <a:pt x="-20688" y="2363061"/>
                  <a:pt x="-15018" y="2208655"/>
                  <a:pt x="0" y="1881095"/>
                </a:cubicBezTo>
                <a:cubicBezTo>
                  <a:pt x="15018" y="1553535"/>
                  <a:pt x="-13589" y="1389230"/>
                  <a:pt x="0" y="1185348"/>
                </a:cubicBezTo>
                <a:cubicBezTo>
                  <a:pt x="13589" y="981466"/>
                  <a:pt x="-19920" y="730313"/>
                  <a:pt x="0" y="592674"/>
                </a:cubicBezTo>
                <a:cubicBezTo>
                  <a:pt x="19920" y="455035"/>
                  <a:pt x="-23716" y="219977"/>
                  <a:pt x="0" y="0"/>
                </a:cubicBezTo>
                <a:close/>
              </a:path>
              <a:path w="10426849" h="2576843" stroke="0" extrusionOk="0">
                <a:moveTo>
                  <a:pt x="0" y="0"/>
                </a:moveTo>
                <a:cubicBezTo>
                  <a:pt x="274363" y="-24648"/>
                  <a:pt x="586094" y="8145"/>
                  <a:pt x="799392" y="0"/>
                </a:cubicBezTo>
                <a:cubicBezTo>
                  <a:pt x="1012690" y="-8145"/>
                  <a:pt x="1182830" y="2453"/>
                  <a:pt x="1285978" y="0"/>
                </a:cubicBezTo>
                <a:cubicBezTo>
                  <a:pt x="1389126" y="-2453"/>
                  <a:pt x="1853605" y="-31901"/>
                  <a:pt x="2189638" y="0"/>
                </a:cubicBezTo>
                <a:cubicBezTo>
                  <a:pt x="2525671" y="31901"/>
                  <a:pt x="2617394" y="-5"/>
                  <a:pt x="2989030" y="0"/>
                </a:cubicBezTo>
                <a:cubicBezTo>
                  <a:pt x="3360666" y="5"/>
                  <a:pt x="3201271" y="-12882"/>
                  <a:pt x="3371348" y="0"/>
                </a:cubicBezTo>
                <a:cubicBezTo>
                  <a:pt x="3541425" y="12882"/>
                  <a:pt x="3646073" y="2134"/>
                  <a:pt x="3753666" y="0"/>
                </a:cubicBezTo>
                <a:cubicBezTo>
                  <a:pt x="3861259" y="-2134"/>
                  <a:pt x="4339778" y="38373"/>
                  <a:pt x="4657326" y="0"/>
                </a:cubicBezTo>
                <a:cubicBezTo>
                  <a:pt x="4974874" y="-38373"/>
                  <a:pt x="4907512" y="6012"/>
                  <a:pt x="5039644" y="0"/>
                </a:cubicBezTo>
                <a:cubicBezTo>
                  <a:pt x="5171776" y="-6012"/>
                  <a:pt x="5476698" y="31054"/>
                  <a:pt x="5734767" y="0"/>
                </a:cubicBezTo>
                <a:cubicBezTo>
                  <a:pt x="5992836" y="-31054"/>
                  <a:pt x="6220926" y="-3460"/>
                  <a:pt x="6638427" y="0"/>
                </a:cubicBezTo>
                <a:cubicBezTo>
                  <a:pt x="7055928" y="3460"/>
                  <a:pt x="7231818" y="14409"/>
                  <a:pt x="7437819" y="0"/>
                </a:cubicBezTo>
                <a:cubicBezTo>
                  <a:pt x="7643820" y="-14409"/>
                  <a:pt x="7663403" y="-1902"/>
                  <a:pt x="7820137" y="0"/>
                </a:cubicBezTo>
                <a:cubicBezTo>
                  <a:pt x="7976871" y="1902"/>
                  <a:pt x="8072550" y="5402"/>
                  <a:pt x="8306723" y="0"/>
                </a:cubicBezTo>
                <a:cubicBezTo>
                  <a:pt x="8540896" y="-5402"/>
                  <a:pt x="8607172" y="13562"/>
                  <a:pt x="8793309" y="0"/>
                </a:cubicBezTo>
                <a:cubicBezTo>
                  <a:pt x="8979446" y="-13562"/>
                  <a:pt x="9294680" y="-6858"/>
                  <a:pt x="9488433" y="0"/>
                </a:cubicBezTo>
                <a:cubicBezTo>
                  <a:pt x="9682186" y="6858"/>
                  <a:pt x="10077478" y="-16143"/>
                  <a:pt x="10426849" y="0"/>
                </a:cubicBezTo>
                <a:cubicBezTo>
                  <a:pt x="10444189" y="137143"/>
                  <a:pt x="10454365" y="366730"/>
                  <a:pt x="10426849" y="592674"/>
                </a:cubicBezTo>
                <a:cubicBezTo>
                  <a:pt x="10399333" y="818618"/>
                  <a:pt x="10448750" y="1097988"/>
                  <a:pt x="10426849" y="1262653"/>
                </a:cubicBezTo>
                <a:cubicBezTo>
                  <a:pt x="10404948" y="1427318"/>
                  <a:pt x="10442114" y="1649270"/>
                  <a:pt x="10426849" y="1906864"/>
                </a:cubicBezTo>
                <a:cubicBezTo>
                  <a:pt x="10411584" y="2164458"/>
                  <a:pt x="10459720" y="2352628"/>
                  <a:pt x="10426849" y="2576843"/>
                </a:cubicBezTo>
                <a:cubicBezTo>
                  <a:pt x="10286775" y="2576422"/>
                  <a:pt x="10015529" y="2574884"/>
                  <a:pt x="9835994" y="2576843"/>
                </a:cubicBezTo>
                <a:cubicBezTo>
                  <a:pt x="9656459" y="2578802"/>
                  <a:pt x="9593692" y="2565527"/>
                  <a:pt x="9453676" y="2576843"/>
                </a:cubicBezTo>
                <a:cubicBezTo>
                  <a:pt x="9313660" y="2588159"/>
                  <a:pt x="8987437" y="2597505"/>
                  <a:pt x="8862822" y="2576843"/>
                </a:cubicBezTo>
                <a:cubicBezTo>
                  <a:pt x="8738207" y="2556181"/>
                  <a:pt x="8510500" y="2569404"/>
                  <a:pt x="8167698" y="2576843"/>
                </a:cubicBezTo>
                <a:cubicBezTo>
                  <a:pt x="7824896" y="2584282"/>
                  <a:pt x="7691322" y="2566373"/>
                  <a:pt x="7472575" y="2576843"/>
                </a:cubicBezTo>
                <a:cubicBezTo>
                  <a:pt x="7253828" y="2587313"/>
                  <a:pt x="7190788" y="2593596"/>
                  <a:pt x="7090257" y="2576843"/>
                </a:cubicBezTo>
                <a:cubicBezTo>
                  <a:pt x="6989726" y="2560090"/>
                  <a:pt x="6839815" y="2555989"/>
                  <a:pt x="6603671" y="2576843"/>
                </a:cubicBezTo>
                <a:cubicBezTo>
                  <a:pt x="6367527" y="2597697"/>
                  <a:pt x="6305984" y="2596433"/>
                  <a:pt x="6117085" y="2576843"/>
                </a:cubicBezTo>
                <a:cubicBezTo>
                  <a:pt x="5928186" y="2557253"/>
                  <a:pt x="5438935" y="2552017"/>
                  <a:pt x="5213425" y="2576843"/>
                </a:cubicBezTo>
                <a:cubicBezTo>
                  <a:pt x="4987915" y="2601669"/>
                  <a:pt x="4757555" y="2561851"/>
                  <a:pt x="4414033" y="2576843"/>
                </a:cubicBezTo>
                <a:cubicBezTo>
                  <a:pt x="4070511" y="2591835"/>
                  <a:pt x="4134433" y="2558158"/>
                  <a:pt x="3927446" y="2576843"/>
                </a:cubicBezTo>
                <a:cubicBezTo>
                  <a:pt x="3720459" y="2595528"/>
                  <a:pt x="3438219" y="2565310"/>
                  <a:pt x="3232323" y="2576843"/>
                </a:cubicBezTo>
                <a:cubicBezTo>
                  <a:pt x="3026427" y="2588376"/>
                  <a:pt x="2805707" y="2597243"/>
                  <a:pt x="2537200" y="2576843"/>
                </a:cubicBezTo>
                <a:cubicBezTo>
                  <a:pt x="2268693" y="2556443"/>
                  <a:pt x="2038551" y="2583982"/>
                  <a:pt x="1737808" y="2576843"/>
                </a:cubicBezTo>
                <a:cubicBezTo>
                  <a:pt x="1437065" y="2569704"/>
                  <a:pt x="1350637" y="2574914"/>
                  <a:pt x="1146953" y="2576843"/>
                </a:cubicBezTo>
                <a:cubicBezTo>
                  <a:pt x="943269" y="2578772"/>
                  <a:pt x="277407" y="2547245"/>
                  <a:pt x="0" y="2576843"/>
                </a:cubicBezTo>
                <a:cubicBezTo>
                  <a:pt x="-14907" y="2331737"/>
                  <a:pt x="23687" y="2137597"/>
                  <a:pt x="0" y="1906864"/>
                </a:cubicBezTo>
                <a:cubicBezTo>
                  <a:pt x="-23687" y="1676131"/>
                  <a:pt x="-24966" y="1511234"/>
                  <a:pt x="0" y="1236885"/>
                </a:cubicBezTo>
                <a:cubicBezTo>
                  <a:pt x="24966" y="962536"/>
                  <a:pt x="-32340" y="247860"/>
                  <a:pt x="0" y="0"/>
                </a:cubicBezTo>
                <a:close/>
              </a:path>
            </a:pathLst>
          </a:custGeom>
          <a:noFill/>
          <a:ln>
            <a:solidFill>
              <a:schemeClr val="tx1"/>
            </a:solidFill>
            <a:extLst>
              <a:ext uri="{C807C97D-BFC1-408E-A445-0C87EB9F89A2}">
                <ask:lineSketchStyleProps xmlns:ask="http://schemas.microsoft.com/office/drawing/2018/sketchyshapes" sd="1436474674">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Flecha: hacia abajo 5">
            <a:extLst>
              <a:ext uri="{FF2B5EF4-FFF2-40B4-BE49-F238E27FC236}">
                <a16:creationId xmlns:a16="http://schemas.microsoft.com/office/drawing/2014/main" id="{DAB17D72-89A7-51D0-66AF-AD14A2B8A763}"/>
              </a:ext>
            </a:extLst>
          </p:cNvPr>
          <p:cNvSpPr/>
          <p:nvPr/>
        </p:nvSpPr>
        <p:spPr>
          <a:xfrm rot="3793533">
            <a:off x="10429032" y="4012757"/>
            <a:ext cx="1108820" cy="14688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409838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C6BF79-D061-0341-AE20-C59122EDE9A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597BBD2-0887-4E9F-F5B5-332727865C51}"/>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CDD5BF51-A97D-8E6A-B0D2-CF8D796381D2}"/>
              </a:ext>
            </a:extLst>
          </p:cNvPr>
          <p:cNvSpPr>
            <a:spLocks noGrp="1"/>
          </p:cNvSpPr>
          <p:nvPr>
            <p:ph type="body" idx="1"/>
          </p:nvPr>
        </p:nvSpPr>
        <p:spPr>
          <a:xfrm>
            <a:off x="842680" y="384199"/>
            <a:ext cx="10663520" cy="7210700"/>
          </a:xfrm>
        </p:spPr>
        <p:txBody>
          <a:bodyPr>
            <a:normAutofit fontScale="55000" lnSpcReduction="20000"/>
          </a:bodyPr>
          <a:lstStyle/>
          <a:p>
            <a:pPr marL="0" lvl="2" algn="ctr"/>
            <a:r>
              <a:rPr lang="es-ES" sz="5100" kern="100">
                <a:latin typeface="Aptos" panose="020B0004020202020204" pitchFamily="34" charset="0"/>
                <a:ea typeface="Aptos" panose="020B0004020202020204" pitchFamily="34" charset="0"/>
                <a:cs typeface="Times New Roman" panose="02020603050405020304" pitchFamily="18" charset="0"/>
              </a:rPr>
              <a:t>FE SIN CREENCIAS</a:t>
            </a:r>
          </a:p>
          <a:p>
            <a:pPr marL="0" lvl="2"/>
            <a:endParaRPr lang="es-ES" sz="4400">
              <a:effectLst/>
              <a:latin typeface="Aptos" panose="020B0004020202020204" pitchFamily="34" charset="0"/>
              <a:ea typeface="Aptos" panose="020B0004020202020204" pitchFamily="34" charset="0"/>
              <a:cs typeface="Times New Roman" panose="02020603050405020304" pitchFamily="18" charset="0"/>
            </a:endParaRPr>
          </a:p>
          <a:p>
            <a:pPr marL="0" lvl="2"/>
            <a:r>
              <a:rPr lang="es-ES" sz="4400">
                <a:effectLst/>
                <a:latin typeface="Aptos" panose="020B0004020202020204" pitchFamily="34" charset="0"/>
                <a:ea typeface="Aptos" panose="020B0004020202020204" pitchFamily="34" charset="0"/>
                <a:cs typeface="Times New Roman" panose="02020603050405020304" pitchFamily="18" charset="0"/>
              </a:rPr>
              <a:t>“Creer” apunta a </a:t>
            </a:r>
          </a:p>
          <a:p>
            <a:pPr>
              <a:lnSpc>
                <a:spcPct val="115000"/>
              </a:lnSpc>
              <a:spcAft>
                <a:spcPts val="800"/>
              </a:spcAft>
              <a:buNone/>
            </a:pPr>
            <a:r>
              <a:rPr lang="es-ES" sz="3800" kern="100" cap="none">
                <a:effectLst/>
                <a:latin typeface="Aptos" panose="020B0004020202020204" pitchFamily="34" charset="0"/>
                <a:ea typeface="Aptos" panose="020B0004020202020204" pitchFamily="34" charset="0"/>
                <a:cs typeface="Times New Roman" panose="02020603050405020304" pitchFamily="18" charset="0"/>
              </a:rPr>
              <a:t>- </a:t>
            </a:r>
            <a:r>
              <a:rPr lang="es-ES" sz="3800" u="sng" kern="100" cap="none">
                <a:effectLst/>
                <a:latin typeface="Aptos" panose="020B0004020202020204" pitchFamily="34" charset="0"/>
                <a:ea typeface="Aptos" panose="020B0004020202020204" pitchFamily="34" charset="0"/>
                <a:cs typeface="Times New Roman" panose="02020603050405020304" pitchFamily="18" charset="0"/>
              </a:rPr>
              <a:t>a nivel cotidiano</a:t>
            </a:r>
            <a:r>
              <a:rPr lang="es-ES" sz="3800" kern="100" cap="none">
                <a:effectLst/>
                <a:latin typeface="Aptos" panose="020B0004020202020204" pitchFamily="34" charset="0"/>
                <a:ea typeface="Aptos" panose="020B0004020202020204" pitchFamily="34" charset="0"/>
                <a:cs typeface="Times New Roman" panose="02020603050405020304" pitchFamily="18" charset="0"/>
              </a:rPr>
              <a:t>:  	- dar por sentado acríticamente, lo que se supone como cierto.</a:t>
            </a:r>
          </a:p>
          <a:p>
            <a:pPr>
              <a:lnSpc>
                <a:spcPct val="115000"/>
              </a:lnSpc>
              <a:spcAft>
                <a:spcPts val="800"/>
              </a:spcAft>
              <a:buNone/>
            </a:pPr>
            <a:r>
              <a:rPr lang="es-ES" sz="3800" kern="100" cap="none">
                <a:effectLst/>
                <a:latin typeface="Aptos" panose="020B0004020202020204" pitchFamily="34" charset="0"/>
                <a:ea typeface="Aptos" panose="020B0004020202020204" pitchFamily="34" charset="0"/>
                <a:cs typeface="Times New Roman" panose="02020603050405020304" pitchFamily="18" charset="0"/>
              </a:rPr>
              <a:t>					- no someter a crítica   los elementos del programa colectivo que </a:t>
            </a:r>
          </a:p>
          <a:p>
            <a:pPr>
              <a:lnSpc>
                <a:spcPct val="115000"/>
              </a:lnSpc>
              <a:spcAft>
                <a:spcPts val="800"/>
              </a:spcAft>
              <a:buNone/>
            </a:pPr>
            <a:r>
              <a:rPr lang="es-ES" sz="3800" kern="100" cap="none">
                <a:latin typeface="Aptos" panose="020B0004020202020204" pitchFamily="34" charset="0"/>
                <a:ea typeface="Aptos" panose="020B0004020202020204" pitchFamily="34" charset="0"/>
                <a:cs typeface="Times New Roman" panose="02020603050405020304" pitchFamily="18" charset="0"/>
              </a:rPr>
              <a:t>                                           </a:t>
            </a:r>
            <a:r>
              <a:rPr lang="es-ES" sz="3800" kern="100" cap="none">
                <a:effectLst/>
                <a:latin typeface="Aptos" panose="020B0004020202020204" pitchFamily="34" charset="0"/>
                <a:ea typeface="Aptos" panose="020B0004020202020204" pitchFamily="34" charset="0"/>
                <a:cs typeface="Times New Roman" panose="02020603050405020304" pitchFamily="18" charset="0"/>
              </a:rPr>
              <a:t>son el fundamento del funcionamiento social son intocables</a:t>
            </a:r>
          </a:p>
          <a:p>
            <a:pPr>
              <a:lnSpc>
                <a:spcPct val="115000"/>
              </a:lnSpc>
              <a:spcAft>
                <a:spcPts val="800"/>
              </a:spcAft>
              <a:buNone/>
            </a:pPr>
            <a:r>
              <a:rPr lang="es-ES" sz="3800" kern="100" cap="none">
                <a:effectLst/>
                <a:latin typeface="Aptos" panose="020B0004020202020204" pitchFamily="34" charset="0"/>
                <a:ea typeface="Aptos" panose="020B0004020202020204" pitchFamily="34" charset="0"/>
                <a:cs typeface="Times New Roman" panose="02020603050405020304" pitchFamily="18" charset="0"/>
              </a:rPr>
              <a:t>- </a:t>
            </a:r>
            <a:r>
              <a:rPr lang="es-ES" sz="3800" u="sng" kern="100" cap="none">
                <a:effectLst/>
                <a:latin typeface="Aptos" panose="020B0004020202020204" pitchFamily="34" charset="0"/>
                <a:ea typeface="Aptos" panose="020B0004020202020204" pitchFamily="34" charset="0"/>
                <a:cs typeface="Times New Roman" panose="02020603050405020304" pitchFamily="18" charset="0"/>
              </a:rPr>
              <a:t>a nivel psicológico</a:t>
            </a:r>
            <a:r>
              <a:rPr lang="es-ES" sz="3800" kern="100" cap="none">
                <a:effectLst/>
                <a:latin typeface="Aptos" panose="020B0004020202020204" pitchFamily="34" charset="0"/>
                <a:ea typeface="Aptos" panose="020B0004020202020204" pitchFamily="34" charset="0"/>
                <a:cs typeface="Times New Roman" panose="02020603050405020304" pitchFamily="18" charset="0"/>
              </a:rPr>
              <a:t>:  los puntos de apoyo sobre los que gira la psicología de un individuo no se tocan en ninguna situación , porque se han hecho inmunes a la crítica.   </a:t>
            </a:r>
          </a:p>
          <a:p>
            <a:pPr>
              <a:lnSpc>
                <a:spcPct val="115000"/>
              </a:lnSpc>
              <a:spcAft>
                <a:spcPts val="800"/>
              </a:spcAft>
              <a:buNone/>
            </a:pPr>
            <a:endParaRPr lang="es-ES" sz="3800" kern="100" cap="none">
              <a:effectLst/>
              <a:latin typeface="Aptos" panose="020B0004020202020204" pitchFamily="34" charset="0"/>
              <a:ea typeface="Aptos" panose="020B0004020202020204" pitchFamily="34" charset="0"/>
              <a:cs typeface="Times New Roman" panose="02020603050405020304" pitchFamily="18" charset="0"/>
            </a:endParaRPr>
          </a:p>
          <a:p>
            <a:pPr marL="0" marR="0" lvl="2" indent="0" algn="l" defTabSz="457200" rtl="0" eaLnBrk="1" fontAlgn="auto" latinLnBrk="0" hangingPunct="1">
              <a:lnSpc>
                <a:spcPct val="100000"/>
              </a:lnSpc>
              <a:spcBef>
                <a:spcPts val="0"/>
              </a:spcBef>
              <a:spcAft>
                <a:spcPts val="1000"/>
              </a:spcAft>
              <a:buClr>
                <a:prstClr val="white"/>
              </a:buClr>
              <a:buSzPct val="100000"/>
              <a:buFont typeface="Arial"/>
              <a:buNone/>
              <a:tabLst/>
              <a:defRPr/>
            </a:pPr>
            <a:r>
              <a:rPr kumimoji="0" lang="es-ES" sz="4400" b="0" i="0" u="none" strike="noStrike" kern="1200" cap="none" spc="0" normalizeH="0" baseline="0" noProof="0">
                <a:ln>
                  <a:noFill/>
                </a:ln>
                <a:solidFill>
                  <a:prstClr val="white">
                    <a:tint val="75000"/>
                  </a:prstClr>
                </a:solidFill>
                <a:effectLst/>
                <a:uLnTx/>
                <a:uFillTx/>
                <a:latin typeface="Aptos" panose="020B0004020202020204" pitchFamily="34" charset="0"/>
                <a:ea typeface="Aptos" panose="020B0004020202020204" pitchFamily="34" charset="0"/>
                <a:cs typeface="Times New Roman" panose="02020603050405020304" pitchFamily="18" charset="0"/>
              </a:rPr>
              <a:t>“Creer” apunta a :</a:t>
            </a:r>
          </a:p>
          <a:p>
            <a:pPr>
              <a:lnSpc>
                <a:spcPct val="115000"/>
              </a:lnSpc>
              <a:spcAft>
                <a:spcPts val="800"/>
              </a:spcAft>
              <a:buNone/>
            </a:pPr>
            <a:r>
              <a:rPr lang="es-ES" sz="3800" kern="100" cap="none">
                <a:effectLst/>
                <a:latin typeface="Aptos" panose="020B0004020202020204" pitchFamily="34" charset="0"/>
                <a:ea typeface="Aptos" panose="020B0004020202020204" pitchFamily="34" charset="0"/>
                <a:cs typeface="Times New Roman" panose="02020603050405020304" pitchFamily="18" charset="0"/>
              </a:rPr>
              <a:t>- </a:t>
            </a:r>
            <a:r>
              <a:rPr lang="es-ES" sz="4000" cap="none">
                <a:effectLst/>
                <a:latin typeface="Aptos" panose="020B0004020202020204" pitchFamily="34" charset="0"/>
                <a:ea typeface="Aptos" panose="020B0004020202020204" pitchFamily="34" charset="0"/>
                <a:cs typeface="Times New Roman" panose="02020603050405020304" pitchFamily="18" charset="0"/>
              </a:rPr>
              <a:t>al acceso al absoluto, que está más allá de todas las formas que nuestras construcciones </a:t>
            </a:r>
            <a:endParaRPr lang="es-ES" sz="3800" kern="100" cap="none">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s-ES" sz="3800" kern="100" cap="none">
                <a:effectLst/>
                <a:latin typeface="Aptos" panose="020B0004020202020204" pitchFamily="34" charset="0"/>
                <a:ea typeface="Aptos" panose="020B0004020202020204" pitchFamily="34" charset="0"/>
                <a:cs typeface="Times New Roman" panose="02020603050405020304" pitchFamily="18" charset="0"/>
              </a:rPr>
              <a:t>-</a:t>
            </a:r>
            <a:r>
              <a:rPr lang="es-ES" sz="4000" cap="none">
                <a:effectLst/>
                <a:latin typeface="Aptos" panose="020B0004020202020204" pitchFamily="34" charset="0"/>
                <a:ea typeface="Aptos" panose="020B0004020202020204" pitchFamily="34" charset="0"/>
                <a:cs typeface="Times New Roman" panose="02020603050405020304" pitchFamily="18" charset="0"/>
              </a:rPr>
              <a:t>es la luz  y certeza que se cuela a través de nuestras construcciones y que no es ninguna de nuestras construcciones</a:t>
            </a:r>
            <a:r>
              <a:rPr lang="es-ES" sz="4000" cap="none">
                <a:latin typeface="Aptos" panose="020B0004020202020204" pitchFamily="34" charset="0"/>
                <a:cs typeface="Times New Roman" panose="02020603050405020304" pitchFamily="18" charset="0"/>
              </a:rPr>
              <a:t>. </a:t>
            </a:r>
          </a:p>
          <a:p>
            <a:pPr>
              <a:lnSpc>
                <a:spcPct val="115000"/>
              </a:lnSpc>
              <a:spcAft>
                <a:spcPts val="800"/>
              </a:spcAft>
            </a:pPr>
            <a:r>
              <a:rPr lang="es-ES" sz="4000" cap="none">
                <a:latin typeface="Aptos" panose="020B0004020202020204" pitchFamily="34" charset="0"/>
                <a:cs typeface="Times New Roman" panose="02020603050405020304" pitchFamily="18" charset="0"/>
              </a:rPr>
              <a:t>-Es la presencia Absoluta, pero de nadie, y es la certeza inconmovible sin forma. </a:t>
            </a:r>
          </a:p>
          <a:p>
            <a:pPr>
              <a:lnSpc>
                <a:spcPct val="115000"/>
              </a:lnSpc>
              <a:spcAft>
                <a:spcPts val="800"/>
              </a:spcAft>
              <a:buNone/>
            </a:pPr>
            <a:endParaRPr lang="es-ES" sz="3800" kern="100" cap="none">
              <a:effectLst/>
              <a:latin typeface="Aptos" panose="020B0004020202020204" pitchFamily="34" charset="0"/>
              <a:ea typeface="Aptos" panose="020B0004020202020204" pitchFamily="34" charset="0"/>
              <a:cs typeface="Times New Roman" panose="02020603050405020304" pitchFamily="18" charset="0"/>
            </a:endParaRPr>
          </a:p>
          <a:p>
            <a:pPr marL="0" lvl="2"/>
            <a:endParaRPr lang="es-ES" sz="2400" cap="none">
              <a:latin typeface="Aptos" panose="020B0004020202020204" pitchFamily="34" charset="0"/>
              <a:cs typeface="Times New Roman" panose="02020603050405020304" pitchFamily="18" charset="0"/>
            </a:endParaRPr>
          </a:p>
          <a:p>
            <a:pPr>
              <a:lnSpc>
                <a:spcPct val="115000"/>
              </a:lnSpc>
              <a:spcAft>
                <a:spcPts val="800"/>
              </a:spcAft>
              <a:buNone/>
            </a:pPr>
            <a:r>
              <a:rPr lang="es-ES" sz="2400" cap="none">
                <a:latin typeface="Aptos" panose="020B0004020202020204" pitchFamily="34" charset="0"/>
                <a:cs typeface="Times New Roman" panose="02020603050405020304" pitchFamily="18" charset="0"/>
              </a:rPr>
              <a:t> </a:t>
            </a:r>
            <a:endParaRPr lang="es-ES" sz="2400" kern="100" cap="none">
              <a:effectLst/>
              <a:latin typeface="Aptos" panose="020B0004020202020204" pitchFamily="34" charset="0"/>
              <a:ea typeface="Aptos" panose="020B0004020202020204" pitchFamily="34" charset="0"/>
              <a:cs typeface="Times New Roman" panose="02020603050405020304" pitchFamily="18" charset="0"/>
            </a:endParaRPr>
          </a:p>
          <a:p>
            <a:pPr marL="0" lvl="2"/>
            <a:endParaRPr lang="es-MX" sz="2400" cap="none"/>
          </a:p>
        </p:txBody>
      </p:sp>
    </p:spTree>
    <p:extLst>
      <p:ext uri="{BB962C8B-B14F-4D97-AF65-F5344CB8AC3E}">
        <p14:creationId xmlns:p14="http://schemas.microsoft.com/office/powerpoint/2010/main" val="2093586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64358-3E54-66E9-7DAF-839580047D3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34F20B5-0E48-313D-92B9-047F8F936593}"/>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ECC1EAB4-78C0-0DDB-C024-7F4FD47BBD15}"/>
              </a:ext>
            </a:extLst>
          </p:cNvPr>
          <p:cNvSpPr>
            <a:spLocks noGrp="1"/>
          </p:cNvSpPr>
          <p:nvPr>
            <p:ph type="body" idx="1"/>
          </p:nvPr>
        </p:nvSpPr>
        <p:spPr>
          <a:xfrm>
            <a:off x="793376" y="710222"/>
            <a:ext cx="10131428" cy="5196717"/>
          </a:xfrm>
        </p:spPr>
        <p:txBody>
          <a:bodyPr>
            <a:normAutofit/>
          </a:bodyPr>
          <a:lstStyle/>
          <a:p>
            <a:pPr>
              <a:lnSpc>
                <a:spcPct val="115000"/>
              </a:lnSpc>
              <a:spcAft>
                <a:spcPts val="800"/>
              </a:spcAft>
              <a:buNone/>
            </a:pPr>
            <a:r>
              <a:rPr lang="es-MX" sz="2400" cap="none">
                <a:latin typeface="Aptos" panose="020B0004020202020204" pitchFamily="34" charset="0"/>
              </a:rPr>
              <a:t>Entendida así la fe sin creencia se puede plantear en la SC </a:t>
            </a:r>
            <a:r>
              <a:rPr lang="es-MX" sz="2400" cap="none">
                <a:latin typeface="Aptos" panose="020B0004020202020204" pitchFamily="34" charset="0"/>
                <a:sym typeface="Wingdings" panose="05000000000000000000" pitchFamily="2" charset="2"/>
              </a:rPr>
              <a:t> </a:t>
            </a:r>
            <a:r>
              <a:rPr lang="es-ES" sz="2400" kern="100" cap="none">
                <a:effectLst/>
                <a:latin typeface="Aptos" panose="020B0004020202020204" pitchFamily="34" charset="0"/>
                <a:ea typeface="Aptos" panose="020B0004020202020204" pitchFamily="34" charset="0"/>
                <a:cs typeface="Times New Roman" panose="02020603050405020304" pitchFamily="18" charset="0"/>
              </a:rPr>
              <a:t>Habrá que estudiar las maneras de poder vivir la fe sin someterse a creencias. </a:t>
            </a:r>
            <a:r>
              <a:rPr lang="es-ES" sz="2400" kern="100" cap="none">
                <a:effectLst/>
                <a:highlight>
                  <a:srgbClr val="808080"/>
                </a:highlight>
                <a:latin typeface="Aptos" panose="020B0004020202020204" pitchFamily="34" charset="0"/>
                <a:ea typeface="Aptos" panose="020B0004020202020204" pitchFamily="34" charset="0"/>
                <a:cs typeface="Times New Roman" panose="02020603050405020304" pitchFamily="18" charset="0"/>
              </a:rPr>
              <a:t>Fe sin creencias es equivalente a espiritualidad sin creencias.</a:t>
            </a:r>
          </a:p>
          <a:p>
            <a:pPr marL="0" lvl="2"/>
            <a:r>
              <a:rPr lang="es-MX" sz="2400"/>
              <a:t> </a:t>
            </a:r>
          </a:p>
          <a:p>
            <a:pPr marL="0" lvl="2"/>
            <a:endParaRPr lang="es-MX" sz="2400"/>
          </a:p>
          <a:p>
            <a:pPr>
              <a:lnSpc>
                <a:spcPct val="115000"/>
              </a:lnSpc>
              <a:spcAft>
                <a:spcPts val="800"/>
              </a:spcAft>
              <a:buNone/>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En las sociedades preindustriales fe y creencia iban unidas indisociablemente. Era necesaria la fe para no tocar las formulaciones míticas. Pero si desaparecen las creencias , entonces hay que plantearse qué es la fe.</a:t>
            </a:r>
          </a:p>
          <a:p>
            <a:pPr marL="0" lvl="2"/>
            <a:endParaRPr lang="es-MX" sz="2400" cap="none"/>
          </a:p>
        </p:txBody>
      </p:sp>
    </p:spTree>
    <p:extLst>
      <p:ext uri="{BB962C8B-B14F-4D97-AF65-F5344CB8AC3E}">
        <p14:creationId xmlns:p14="http://schemas.microsoft.com/office/powerpoint/2010/main" val="2448700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44980-B18F-B1B0-97E5-29AE0C1C8A8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8FDBC001-66EE-2DD5-05DA-DA82DDF590D1}"/>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96D2B695-8343-DC52-0710-648504DD8F69}"/>
              </a:ext>
            </a:extLst>
          </p:cNvPr>
          <p:cNvSpPr>
            <a:spLocks noGrp="1"/>
          </p:cNvSpPr>
          <p:nvPr>
            <p:ph type="body" idx="1"/>
          </p:nvPr>
        </p:nvSpPr>
        <p:spPr>
          <a:xfrm>
            <a:off x="685799" y="327721"/>
            <a:ext cx="10131428" cy="5196717"/>
          </a:xfrm>
        </p:spPr>
        <p:txBody>
          <a:bodyPr>
            <a:normAutofit/>
          </a:bodyPr>
          <a:lstStyle/>
          <a:p>
            <a:pPr marL="0" lvl="2"/>
            <a:endParaRPr lang="es-MX" sz="2400" cap="none"/>
          </a:p>
        </p:txBody>
      </p:sp>
      <p:sp>
        <p:nvSpPr>
          <p:cNvPr id="7" name="CuadroTexto 6">
            <a:extLst>
              <a:ext uri="{FF2B5EF4-FFF2-40B4-BE49-F238E27FC236}">
                <a16:creationId xmlns:a16="http://schemas.microsoft.com/office/drawing/2014/main" id="{48A81C54-4C31-8B7D-C191-E48FAAC61AD7}"/>
              </a:ext>
            </a:extLst>
          </p:cNvPr>
          <p:cNvSpPr txBox="1"/>
          <p:nvPr/>
        </p:nvSpPr>
        <p:spPr>
          <a:xfrm>
            <a:off x="586497" y="248491"/>
            <a:ext cx="10330031" cy="6247864"/>
          </a:xfrm>
          <a:prstGeom prst="rect">
            <a:avLst/>
          </a:prstGeom>
          <a:noFill/>
        </p:spPr>
        <p:txBody>
          <a:bodyPr wrap="square">
            <a:spAutoFit/>
          </a:bodyPr>
          <a:lstStyle/>
          <a:p>
            <a:pPr algn="ctr"/>
            <a:r>
              <a:rPr lang="es-ES" sz="2400">
                <a:effectLst/>
                <a:latin typeface="Aptos" panose="020B0004020202020204" pitchFamily="34" charset="0"/>
                <a:ea typeface="Aptos" panose="020B0004020202020204" pitchFamily="34" charset="0"/>
                <a:cs typeface="Times New Roman" panose="02020603050405020304" pitchFamily="18" charset="0"/>
              </a:rPr>
              <a:t>Espiritualidad sin creencias, luego sin religión en la nueva sociedad</a:t>
            </a:r>
          </a:p>
          <a:p>
            <a:pPr algn="ctr"/>
            <a:r>
              <a:rPr lang="es-ES" sz="3200">
                <a:effectLst/>
                <a:latin typeface="Aptos" panose="020B0004020202020204" pitchFamily="34" charset="0"/>
                <a:ea typeface="Aptos" panose="020B0004020202020204" pitchFamily="34" charset="0"/>
                <a:cs typeface="Times New Roman" panose="02020603050405020304" pitchFamily="18" charset="0"/>
              </a:rPr>
              <a:t>Nuevo uso de mitos y símbolos y narraciones</a:t>
            </a:r>
          </a:p>
          <a:p>
            <a:pPr algn="ctr"/>
            <a:endParaRPr lang="es-ES" sz="3200">
              <a:latin typeface="Aptos" panose="020B0004020202020204" pitchFamily="34" charset="0"/>
              <a:cs typeface="Times New Roman" panose="02020603050405020304" pitchFamily="18" charset="0"/>
            </a:endParaRPr>
          </a:p>
          <a:p>
            <a:pPr marL="342900" indent="-342900">
              <a:buFontTx/>
              <a:buChar char="-"/>
            </a:pPr>
            <a:r>
              <a:rPr lang="es-ES" sz="2400"/>
              <a:t>Sin sumisión a formulaciones fijadas y exclusivas</a:t>
            </a:r>
          </a:p>
          <a:p>
            <a:pPr marL="342900" indent="-342900">
              <a:buFontTx/>
              <a:buChar char="-"/>
            </a:pPr>
            <a:r>
              <a:rPr lang="es-ES" sz="2400"/>
              <a:t>Por adhesión libre a los grandes textos por su sabor, a formulaciones por su fuerza orientadora, a mitos y símbolos por su poder evocador . Lo mismo respecto a sabios.</a:t>
            </a:r>
          </a:p>
          <a:p>
            <a:pPr marL="342900" indent="-342900">
              <a:buFontTx/>
              <a:buChar char="-"/>
            </a:pPr>
            <a:r>
              <a:rPr lang="es-ES" sz="2400"/>
              <a:t>Tomándolos como </a:t>
            </a:r>
            <a:r>
              <a:rPr lang="es-ES" sz="2400">
                <a:effectLst/>
                <a:latin typeface="Aptos" panose="020B0004020202020204" pitchFamily="34" charset="0"/>
                <a:ea typeface="Aptos" panose="020B0004020202020204" pitchFamily="34" charset="0"/>
                <a:cs typeface="Times New Roman" panose="02020603050405020304" pitchFamily="18" charset="0"/>
              </a:rPr>
              <a:t>metáforas de la dimensión absoluta, sin tener que creer en cómo lo expresan. Comprendiendo su sutilidad y que empujan a la independencia de las formas con las que hablan.</a:t>
            </a:r>
          </a:p>
          <a:p>
            <a:pPr marL="342900" indent="-342900">
              <a:buFontTx/>
              <a:buChar char="-"/>
            </a:pPr>
            <a:r>
              <a:rPr lang="es-ES" sz="2400" kern="100">
                <a:effectLst/>
                <a:latin typeface="Aptos" panose="020B0004020202020204" pitchFamily="34" charset="0"/>
                <a:ea typeface="Aptos" panose="020B0004020202020204" pitchFamily="34" charset="0"/>
                <a:cs typeface="Times New Roman" panose="02020603050405020304" pitchFamily="18" charset="0"/>
              </a:rPr>
              <a:t>con total entrega de la mente y el corazón, para seguir fielmente lo que indican y sugieren, pero no se creen, porque se sabe que no describen la realidad de lo que es.   </a:t>
            </a:r>
          </a:p>
          <a:p>
            <a:pPr marL="342900" indent="-342900">
              <a:buFontTx/>
              <a:buChar char="-"/>
            </a:pPr>
            <a:r>
              <a:rPr lang="es-ES" sz="2400" kern="100">
                <a:latin typeface="Aptos" panose="020B0004020202020204" pitchFamily="34" charset="0"/>
                <a:ea typeface="Aptos" panose="020B0004020202020204" pitchFamily="34" charset="0"/>
                <a:cs typeface="Times New Roman" panose="02020603050405020304" pitchFamily="18" charset="0"/>
              </a:rPr>
              <a:t>Sin </a:t>
            </a:r>
            <a:r>
              <a:rPr lang="es-ES" sz="2400" kern="100">
                <a:effectLst/>
                <a:latin typeface="Aptos" panose="020B0004020202020204" pitchFamily="34" charset="0"/>
                <a:ea typeface="Aptos" panose="020B0004020202020204" pitchFamily="34" charset="0"/>
                <a:cs typeface="Times New Roman" panose="02020603050405020304" pitchFamily="18" charset="0"/>
              </a:rPr>
              <a:t>quedar sometidos a formas sino para liberarnos de toda forma de la misma manera que hacemos al leer poesía.</a:t>
            </a:r>
          </a:p>
          <a:p>
            <a:pPr marL="342900" indent="-342900">
              <a:buFontTx/>
              <a:buChar char="-"/>
            </a:pPr>
            <a:endParaRPr lang="es-ES" sz="2400"/>
          </a:p>
        </p:txBody>
      </p:sp>
      <p:sp>
        <p:nvSpPr>
          <p:cNvPr id="8" name="CuadroTexto 7">
            <a:extLst>
              <a:ext uri="{FF2B5EF4-FFF2-40B4-BE49-F238E27FC236}">
                <a16:creationId xmlns:a16="http://schemas.microsoft.com/office/drawing/2014/main" id="{D32392A0-22B1-4327-5DE2-F26B289C0D2A}"/>
              </a:ext>
            </a:extLst>
          </p:cNvPr>
          <p:cNvSpPr txBox="1"/>
          <p:nvPr/>
        </p:nvSpPr>
        <p:spPr>
          <a:xfrm>
            <a:off x="10817227" y="6496355"/>
            <a:ext cx="661182" cy="369332"/>
          </a:xfrm>
          <a:prstGeom prst="rect">
            <a:avLst/>
          </a:prstGeom>
          <a:noFill/>
        </p:spPr>
        <p:txBody>
          <a:bodyPr wrap="square" rtlCol="0">
            <a:spAutoFit/>
          </a:bodyPr>
          <a:lstStyle/>
          <a:p>
            <a:r>
              <a:rPr lang="es-ES"/>
              <a:t>***7</a:t>
            </a:r>
          </a:p>
        </p:txBody>
      </p:sp>
    </p:spTree>
    <p:extLst>
      <p:ext uri="{BB962C8B-B14F-4D97-AF65-F5344CB8AC3E}">
        <p14:creationId xmlns:p14="http://schemas.microsoft.com/office/powerpoint/2010/main" val="22713141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45EAA-EC62-111D-19D2-E4460114960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230DE5A0-70C7-019E-3A76-5B4CB10CBA14}"/>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06689597-0CEC-8B2C-218E-12776A06C8B8}"/>
              </a:ext>
            </a:extLst>
          </p:cNvPr>
          <p:cNvSpPr>
            <a:spLocks noGrp="1"/>
          </p:cNvSpPr>
          <p:nvPr>
            <p:ph type="body" idx="1"/>
          </p:nvPr>
        </p:nvSpPr>
        <p:spPr>
          <a:xfrm>
            <a:off x="782618" y="908634"/>
            <a:ext cx="10131428" cy="5196717"/>
          </a:xfrm>
        </p:spPr>
        <p:txBody>
          <a:bodyPr>
            <a:normAutofit lnSpcReduction="10000"/>
          </a:bodyPr>
          <a:lstStyle/>
          <a:p>
            <a:pPr marL="0" lvl="2"/>
            <a:r>
              <a:rPr lang="es-ES" sz="2400">
                <a:latin typeface="Aptos" panose="020B0004020202020204" pitchFamily="34" charset="0"/>
              </a:rPr>
              <a:t>Entonces   se pueden usar todas las religiones como conjuntos mítico-simbólicos, sin tener religión . Este es el sentido profundo de la globalidad religiosa, ahora podemos leer libremente todos los mitos y aprender de todos los mitos como metáforas de lo Absoluto.</a:t>
            </a:r>
          </a:p>
          <a:p>
            <a:pPr marL="0" lvl="2"/>
            <a:endParaRPr lang="es-MX" sz="2400" cap="none"/>
          </a:p>
          <a:p>
            <a:pPr>
              <a:lnSpc>
                <a:spcPct val="115000"/>
              </a:lnSpc>
              <a:spcAft>
                <a:spcPts val="800"/>
              </a:spcAft>
              <a:buNone/>
            </a:pPr>
            <a:r>
              <a:rPr lang="es-ES" sz="2400" cap="none">
                <a:latin typeface="Aptos" panose="020B0004020202020204" pitchFamily="34" charset="0"/>
              </a:rPr>
              <a:t>Ahora, desde estas condiciones expuestas, podemos leer libremente todos los mitos y aprender de todos ellos como metáforas de lo absoluto.</a:t>
            </a:r>
          </a:p>
          <a:p>
            <a:pPr>
              <a:lnSpc>
                <a:spcPct val="115000"/>
              </a:lnSpc>
              <a:spcAft>
                <a:spcPts val="800"/>
              </a:spcAft>
              <a:buNone/>
            </a:pPr>
            <a:endParaRPr lang="es-ES" sz="2400" cap="none">
              <a:latin typeface="Aptos" panose="020B0004020202020204" pitchFamily="34" charset="0"/>
            </a:endParaRPr>
          </a:p>
          <a:p>
            <a:pPr>
              <a:lnSpc>
                <a:spcPct val="115000"/>
              </a:lnSpc>
              <a:spcAft>
                <a:spcPts val="800"/>
              </a:spcAft>
              <a:buNone/>
            </a:pPr>
            <a:r>
              <a:rPr lang="es-ES" sz="2400" cap="none">
                <a:latin typeface="Aptos" panose="020B0004020202020204" pitchFamily="34" charset="0"/>
              </a:rPr>
              <a:t> </a:t>
            </a:r>
            <a:r>
              <a:rPr lang="es-ES" sz="2400" kern="100" cap="none">
                <a:effectLst/>
                <a:latin typeface="Aptos" panose="020B0004020202020204" pitchFamily="34" charset="0"/>
                <a:ea typeface="Aptos" panose="020B0004020202020204" pitchFamily="34" charset="0"/>
                <a:cs typeface="Times New Roman" panose="02020603050405020304" pitchFamily="18" charset="0"/>
              </a:rPr>
              <a:t>Donde no hay mitos, ni símbolos, ni religiones tampoco hay sacralidades fijadas. La transparencia de lo absoluto puede presentarse en todas partes y en ninguna, en cualquier forma o en ninguna, en cualquier tiempo y espacio o en ninguno. </a:t>
            </a:r>
            <a:r>
              <a:rPr lang="es-ES" sz="2400" kern="100" cap="none">
                <a:effectLst/>
                <a:highlight>
                  <a:srgbClr val="808080"/>
                </a:highlight>
                <a:latin typeface="Aptos" panose="020B0004020202020204" pitchFamily="34" charset="0"/>
                <a:ea typeface="Aptos" panose="020B0004020202020204" pitchFamily="34" charset="0"/>
                <a:cs typeface="Times New Roman" panose="02020603050405020304" pitchFamily="18" charset="0"/>
              </a:rPr>
              <a:t>Porque nada es sagrado, todo puede ser sagrado</a:t>
            </a:r>
            <a:r>
              <a:rPr lang="es-ES" sz="2400" kern="100" cap="none">
                <a:effectLst/>
                <a:latin typeface="Aptos" panose="020B0004020202020204" pitchFamily="34" charset="0"/>
                <a:ea typeface="Aptos" panose="020B0004020202020204" pitchFamily="34" charset="0"/>
                <a:cs typeface="Times New Roman" panose="02020603050405020304" pitchFamily="18" charset="0"/>
              </a:rPr>
              <a:t>.</a:t>
            </a:r>
          </a:p>
          <a:p>
            <a:pPr marL="0" lvl="2"/>
            <a:endParaRPr lang="es-ES" sz="2400">
              <a:latin typeface="Aptos" panose="020B0004020202020204" pitchFamily="34" charset="0"/>
            </a:endParaRPr>
          </a:p>
          <a:p>
            <a:pPr marL="0" lvl="2"/>
            <a:endParaRPr lang="es-MX" sz="2400" cap="none"/>
          </a:p>
        </p:txBody>
      </p:sp>
    </p:spTree>
    <p:extLst>
      <p:ext uri="{BB962C8B-B14F-4D97-AF65-F5344CB8AC3E}">
        <p14:creationId xmlns:p14="http://schemas.microsoft.com/office/powerpoint/2010/main" val="8369408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349F8-7DB5-7975-BCF5-C6AC207CBD1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C4A03EA-3D88-F497-02A6-24B5209FA814}"/>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F16AF3DA-CBCF-1F06-BC15-DB6FA57F5C8F}"/>
              </a:ext>
            </a:extLst>
          </p:cNvPr>
          <p:cNvSpPr>
            <a:spLocks noGrp="1"/>
          </p:cNvSpPr>
          <p:nvPr>
            <p:ph type="body" idx="1"/>
          </p:nvPr>
        </p:nvSpPr>
        <p:spPr>
          <a:xfrm>
            <a:off x="685799" y="908634"/>
            <a:ext cx="10131428" cy="5196717"/>
          </a:xfrm>
        </p:spPr>
        <p:txBody>
          <a:bodyPr>
            <a:normAutofit/>
          </a:bodyPr>
          <a:lstStyle/>
          <a:p>
            <a:pPr marL="0" lvl="2"/>
            <a:endParaRPr lang="es-MX" sz="2400" cap="none"/>
          </a:p>
        </p:txBody>
      </p:sp>
      <p:sp>
        <p:nvSpPr>
          <p:cNvPr id="5" name="CuadroTexto 4">
            <a:extLst>
              <a:ext uri="{FF2B5EF4-FFF2-40B4-BE49-F238E27FC236}">
                <a16:creationId xmlns:a16="http://schemas.microsoft.com/office/drawing/2014/main" id="{8DD7474F-C467-BA6A-636B-D820E764265E}"/>
              </a:ext>
            </a:extLst>
          </p:cNvPr>
          <p:cNvSpPr txBox="1"/>
          <p:nvPr/>
        </p:nvSpPr>
        <p:spPr>
          <a:xfrm>
            <a:off x="685800" y="542873"/>
            <a:ext cx="11061551" cy="5293757"/>
          </a:xfrm>
          <a:prstGeom prst="rect">
            <a:avLst/>
          </a:prstGeom>
          <a:noFill/>
        </p:spPr>
        <p:txBody>
          <a:bodyPr wrap="square">
            <a:spAutoFit/>
          </a:bodyPr>
          <a:lstStyle/>
          <a:p>
            <a:pPr algn="ctr"/>
            <a:r>
              <a:rPr lang="es-ES" sz="2800"/>
              <a:t>RASGOS DE LA ESPIRITUALIDAD PARA LA NUEVA SOCIEDAD</a:t>
            </a:r>
          </a:p>
          <a:p>
            <a:endParaRPr lang="es-ES"/>
          </a:p>
          <a:p>
            <a:endParaRPr lang="es-ES" sz="2800"/>
          </a:p>
          <a:p>
            <a:r>
              <a:rPr lang="es-ES" sz="2400"/>
              <a:t>- Una espiritualidad como indagación creación y don</a:t>
            </a:r>
          </a:p>
          <a:p>
            <a:r>
              <a:rPr lang="es-ES" sz="2400"/>
              <a:t>	-indagación como en el arte y que como el arte termina en creación. </a:t>
            </a:r>
          </a:p>
          <a:p>
            <a:r>
              <a:rPr lang="es-ES" sz="2400"/>
              <a:t>	-como en el arte  hace presente lo que no tiene forma, dándole forma pero tambien </a:t>
            </a:r>
          </a:p>
          <a:p>
            <a:r>
              <a:rPr lang="es-ES" sz="2400"/>
              <a:t>        trascendiéndola.</a:t>
            </a:r>
          </a:p>
          <a:p>
            <a:r>
              <a:rPr lang="es-ES" sz="2400"/>
              <a:t>	- como don porque escapa de la relación causa-efecto </a:t>
            </a:r>
          </a:p>
          <a:p>
            <a:endParaRPr lang="es-ES" sz="2400"/>
          </a:p>
          <a:p>
            <a:r>
              <a:rPr lang="es-ES" sz="2400"/>
              <a:t>- espiritualidad como proceso para salir de la relación de sujeto de necesidad en un medio de objetos capaces de satisfacer esa necesidad =&gt; conduce a la novedad</a:t>
            </a:r>
          </a:p>
          <a:p>
            <a:endParaRPr lang="es-ES" sz="2400"/>
          </a:p>
          <a:p>
            <a:r>
              <a:rPr lang="es-ES" sz="2400"/>
              <a:t>Estas cualidades de la espiritualidad por liberadoras fueron temidas en la época de las religiones, se sospechaba de los místicos</a:t>
            </a:r>
          </a:p>
        </p:txBody>
      </p:sp>
    </p:spTree>
    <p:extLst>
      <p:ext uri="{BB962C8B-B14F-4D97-AF65-F5344CB8AC3E}">
        <p14:creationId xmlns:p14="http://schemas.microsoft.com/office/powerpoint/2010/main" val="37610161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27B76-659A-DAA3-EAAF-AC497076D7F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6B296E2-7E4F-E48C-51EF-48BE8DF70EA0}"/>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DF6230B4-1B65-0633-CC23-6364E8B200D8}"/>
              </a:ext>
            </a:extLst>
          </p:cNvPr>
          <p:cNvSpPr>
            <a:spLocks noGrp="1"/>
          </p:cNvSpPr>
          <p:nvPr>
            <p:ph type="body" idx="1"/>
          </p:nvPr>
        </p:nvSpPr>
        <p:spPr>
          <a:xfrm>
            <a:off x="685799" y="908634"/>
            <a:ext cx="10131428" cy="5196717"/>
          </a:xfrm>
        </p:spPr>
        <p:txBody>
          <a:bodyPr>
            <a:normAutofit/>
          </a:bodyPr>
          <a:lstStyle/>
          <a:p>
            <a:pPr marL="0" lvl="2"/>
            <a:endParaRPr lang="es-MX" sz="2400" cap="none"/>
          </a:p>
        </p:txBody>
      </p:sp>
      <p:sp>
        <p:nvSpPr>
          <p:cNvPr id="5" name="CuadroTexto 4">
            <a:extLst>
              <a:ext uri="{FF2B5EF4-FFF2-40B4-BE49-F238E27FC236}">
                <a16:creationId xmlns:a16="http://schemas.microsoft.com/office/drawing/2014/main" id="{24CA0191-FF43-A27C-294C-3F0172B771BF}"/>
              </a:ext>
            </a:extLst>
          </p:cNvPr>
          <p:cNvSpPr txBox="1"/>
          <p:nvPr/>
        </p:nvSpPr>
        <p:spPr>
          <a:xfrm>
            <a:off x="685800" y="121595"/>
            <a:ext cx="10921701" cy="5909310"/>
          </a:xfrm>
          <a:prstGeom prst="rect">
            <a:avLst/>
          </a:prstGeom>
          <a:noFill/>
        </p:spPr>
        <p:txBody>
          <a:bodyPr wrap="square">
            <a:spAutoFit/>
          </a:bodyPr>
          <a:lstStyle/>
          <a:p>
            <a:pPr algn="ctr"/>
            <a:r>
              <a:rPr lang="es-ES" sz="2800"/>
              <a:t>RASGOS DE LA ESPIRITUALIDAD PARA LA NUEVA SOCIEDAD</a:t>
            </a:r>
          </a:p>
          <a:p>
            <a:pPr algn="ctr"/>
            <a:r>
              <a:rPr lang="es-ES" sz="2800"/>
              <a:t>Conclusiones</a:t>
            </a:r>
          </a:p>
          <a:p>
            <a:endParaRPr lang="es-ES" sz="2800"/>
          </a:p>
          <a:p>
            <a:pPr marL="342900" indent="-342900">
              <a:spcAft>
                <a:spcPts val="1200"/>
              </a:spcAft>
              <a:buFontTx/>
              <a:buChar char="-"/>
            </a:pPr>
            <a:r>
              <a:rPr lang="es-ES" sz="2400"/>
              <a:t>el camino espiritual, es posible sin sumisión a mitos, símbolos, creencias, sacralidades o religiones. Son, pues, posibles la vida espiritual y la mística en una sociedad completamente laica y sin creencias.   </a:t>
            </a:r>
          </a:p>
          <a:p>
            <a:pPr marL="342900" indent="-342900">
              <a:spcAft>
                <a:spcPts val="1200"/>
              </a:spcAft>
              <a:buFontTx/>
              <a:buChar char="-"/>
            </a:pPr>
            <a:r>
              <a:rPr lang="es-ES" sz="2400"/>
              <a:t>Será sin creencias, esto significa sin epistemología mítica EM  es decir sin considerar que las narraciones, expresiones sean abstractas o axiológicas describen realidades. =&gt; es decir sin la posibilidad de  adherirse a unos mitos, símbolos y expresiones como exclusivamente verdaderos,   </a:t>
            </a:r>
          </a:p>
          <a:p>
            <a:pPr marL="342900" indent="-342900">
              <a:spcAft>
                <a:spcPts val="1200"/>
              </a:spcAft>
              <a:buFontTx/>
              <a:buChar char="-"/>
            </a:pPr>
            <a:r>
              <a:rPr lang="es-ES" sz="2400"/>
              <a:t>Sin EM , sin creencias no hay conflicto ni exclusión entre TR =&gt; se comprende que todas aluden a la dimensión absoluta desde diferentes perspectivas culturales, son indicadores de la DA</a:t>
            </a:r>
          </a:p>
          <a:p>
            <a:pPr marL="342900" indent="-342900">
              <a:spcAft>
                <a:spcPts val="1200"/>
              </a:spcAft>
              <a:buFontTx/>
              <a:buChar char="-"/>
            </a:pPr>
            <a:r>
              <a:rPr lang="es-ES" sz="2400"/>
              <a:t> </a:t>
            </a:r>
          </a:p>
        </p:txBody>
      </p:sp>
    </p:spTree>
    <p:extLst>
      <p:ext uri="{BB962C8B-B14F-4D97-AF65-F5344CB8AC3E}">
        <p14:creationId xmlns:p14="http://schemas.microsoft.com/office/powerpoint/2010/main" val="18861849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33DE4-5AD4-A94E-56C8-4746643C748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E2C2EF7-B580-29FB-50F2-BF39C6B4A09F}"/>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0E9EC894-A700-6D11-0B9D-44C35C9AF79C}"/>
              </a:ext>
            </a:extLst>
          </p:cNvPr>
          <p:cNvSpPr>
            <a:spLocks noGrp="1"/>
          </p:cNvSpPr>
          <p:nvPr>
            <p:ph type="body" idx="1"/>
          </p:nvPr>
        </p:nvSpPr>
        <p:spPr>
          <a:xfrm>
            <a:off x="685799" y="908634"/>
            <a:ext cx="10131428" cy="5196717"/>
          </a:xfrm>
        </p:spPr>
        <p:txBody>
          <a:bodyPr>
            <a:normAutofit/>
          </a:bodyPr>
          <a:lstStyle/>
          <a:p>
            <a:pPr marL="0" lvl="2"/>
            <a:endParaRPr lang="es-MX" sz="2400" cap="none"/>
          </a:p>
        </p:txBody>
      </p:sp>
      <p:sp>
        <p:nvSpPr>
          <p:cNvPr id="5" name="CuadroTexto 4">
            <a:extLst>
              <a:ext uri="{FF2B5EF4-FFF2-40B4-BE49-F238E27FC236}">
                <a16:creationId xmlns:a16="http://schemas.microsoft.com/office/drawing/2014/main" id="{2BD12B0F-E0BB-030A-05D2-B584BF3CBE6D}"/>
              </a:ext>
            </a:extLst>
          </p:cNvPr>
          <p:cNvSpPr txBox="1"/>
          <p:nvPr/>
        </p:nvSpPr>
        <p:spPr>
          <a:xfrm>
            <a:off x="462580" y="121595"/>
            <a:ext cx="11144922" cy="6093976"/>
          </a:xfrm>
          <a:prstGeom prst="rect">
            <a:avLst/>
          </a:prstGeom>
          <a:noFill/>
        </p:spPr>
        <p:txBody>
          <a:bodyPr wrap="square">
            <a:spAutoFit/>
          </a:bodyPr>
          <a:lstStyle/>
          <a:p>
            <a:pPr algn="ctr"/>
            <a:r>
              <a:rPr lang="es-ES" sz="2800"/>
              <a:t>RASGOS DE LA ESPIRITUALIDAD PARA LA NUEVA SOCIEDAD</a:t>
            </a:r>
          </a:p>
          <a:p>
            <a:pPr algn="ctr"/>
            <a:r>
              <a:rPr lang="es-ES" sz="2800"/>
              <a:t>Conclusiones</a:t>
            </a:r>
          </a:p>
          <a:p>
            <a:pPr marL="342900" indent="-342900">
              <a:buFontTx/>
              <a:buChar char="-"/>
            </a:pPr>
            <a:r>
              <a:rPr lang="es-ES" sz="2200"/>
              <a:t>Todas las tradiciones parten de </a:t>
            </a:r>
          </a:p>
          <a:p>
            <a:pPr marL="1162050" indent="-342900">
              <a:buFontTx/>
              <a:buChar char="-"/>
            </a:pPr>
            <a:r>
              <a:rPr lang="es-ES" sz="2200"/>
              <a:t>la doble experiencia de lo real: una a la medida de la necesidad y otra gratuita. </a:t>
            </a:r>
          </a:p>
          <a:p>
            <a:pPr marL="1162050" indent="-342900">
              <a:buFontTx/>
              <a:buChar char="-"/>
            </a:pPr>
            <a:r>
              <a:rPr lang="es-ES" sz="2200"/>
              <a:t>de la conciencia de que lo real no es como dicen nuestros sistemas de representación</a:t>
            </a:r>
          </a:p>
          <a:p>
            <a:pPr marL="1162050" indent="-342900">
              <a:buFontTx/>
              <a:buChar char="-"/>
            </a:pPr>
            <a:r>
              <a:rPr lang="es-ES" sz="2200"/>
              <a:t>que la dualidad S-O es debida a nuestra necesidad pero que lo que verdaderamente real es no-dual=&gt; aunque la cotidianidad no nos lo deja percibir.</a:t>
            </a:r>
          </a:p>
          <a:p>
            <a:r>
              <a:rPr lang="es-ES" sz="2200"/>
              <a:t> </a:t>
            </a:r>
          </a:p>
          <a:p>
            <a:r>
              <a:rPr lang="es-ES" sz="2200"/>
              <a:t> - Lo que pretenden todas las tradiciones religiosas es  </a:t>
            </a:r>
          </a:p>
          <a:p>
            <a:pPr marL="1257300" lvl="2" indent="-342900">
              <a:buFontTx/>
              <a:buChar char="-"/>
            </a:pPr>
            <a:r>
              <a:rPr lang="es-ES" sz="2200"/>
              <a:t>que podamos llegar con claridad, inmediata y constantemente a la realidad tal cual es y no como tiene que verla y sentirla un viviente necesitado. </a:t>
            </a:r>
          </a:p>
          <a:p>
            <a:pPr marL="1257300" lvl="2" indent="-342900">
              <a:buFontTx/>
              <a:buChar char="-"/>
            </a:pPr>
            <a:r>
              <a:rPr lang="es-ES" sz="2200"/>
              <a:t>que nuestra mente, nuestro sentir, nuestra percepción y nuestra acción queden invadidos por el Absoluto no dual que todo, incluidos nosotros  mismos, es.  </a:t>
            </a:r>
          </a:p>
          <a:p>
            <a:pPr marL="1257300" lvl="2" indent="-342900">
              <a:buFontTx/>
              <a:buChar char="-"/>
            </a:pPr>
            <a:endParaRPr lang="es-ES" sz="2200"/>
          </a:p>
          <a:p>
            <a:pPr marL="0" lvl="2">
              <a:buFontTx/>
              <a:buChar char="-"/>
            </a:pPr>
            <a:r>
              <a:rPr lang="es-ES" sz="2200"/>
              <a:t>El laicismo como negación de toda dimensión que no sea la propia de un viviente necesitado resulta inconveniente,  pero la laicidad como se ha presentado no sólo no se opone a l</a:t>
            </a:r>
            <a:r>
              <a:rPr lang="es-ES" sz="2400"/>
              <a:t>a espiritualidad sino que incluso la favorecerá.</a:t>
            </a:r>
          </a:p>
        </p:txBody>
      </p:sp>
    </p:spTree>
    <p:extLst>
      <p:ext uri="{BB962C8B-B14F-4D97-AF65-F5344CB8AC3E}">
        <p14:creationId xmlns:p14="http://schemas.microsoft.com/office/powerpoint/2010/main" val="598639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92906A-06D4-7148-BCE8-E60CEDC54349}"/>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ED795AF7-FD2B-F143-8415-B5BD9097C9D2}"/>
              </a:ext>
            </a:extLst>
          </p:cNvPr>
          <p:cNvSpPr>
            <a:spLocks noGrp="1"/>
          </p:cNvSpPr>
          <p:nvPr>
            <p:ph type="body" idx="1"/>
          </p:nvPr>
        </p:nvSpPr>
        <p:spPr>
          <a:xfrm>
            <a:off x="685799" y="908634"/>
            <a:ext cx="10131428" cy="5196717"/>
          </a:xfrm>
        </p:spPr>
        <p:txBody>
          <a:bodyPr>
            <a:normAutofit/>
          </a:bodyPr>
          <a:lstStyle/>
          <a:p>
            <a:r>
              <a:rPr lang="es-MX" sz="2800"/>
              <a:t>EL HABLA NOS ABRE UNA DOBLE DIMENSIÓN EN LA REALIDAD:</a:t>
            </a:r>
          </a:p>
          <a:p>
            <a:pPr lvl="2"/>
            <a:endParaRPr lang="es-MX" sz="2400"/>
          </a:p>
          <a:p>
            <a:pPr lvl="2"/>
            <a:r>
              <a:rPr lang="es-MX" sz="2400"/>
              <a:t>-    </a:t>
            </a:r>
            <a:r>
              <a:rPr lang="es-MX" sz="2400" cap="none"/>
              <a:t>dimensión relativa a nuestras necesidades</a:t>
            </a:r>
          </a:p>
          <a:p>
            <a:pPr marL="1257300" lvl="2" indent="-342900">
              <a:buFontTx/>
              <a:buChar char="-"/>
            </a:pPr>
            <a:r>
              <a:rPr lang="es-MX" sz="2400" cap="none"/>
              <a:t>dimensión ab-soluta (suelta de) nuestras necesidades</a:t>
            </a:r>
          </a:p>
          <a:p>
            <a:pPr lvl="2"/>
            <a:r>
              <a:rPr lang="es-MX" sz="2400"/>
              <a:t>		</a:t>
            </a:r>
            <a:endParaRPr lang="es-MX" sz="2400" cap="none" dirty="0"/>
          </a:p>
          <a:p>
            <a:pPr marL="0" lvl="2">
              <a:lnSpc>
                <a:spcPct val="150000"/>
              </a:lnSpc>
            </a:pPr>
            <a:r>
              <a:rPr lang="es-MX" sz="2400" cap="none"/>
              <a:t>Tener doble dimensión es la cualidad específicamente humana</a:t>
            </a:r>
          </a:p>
          <a:p>
            <a:pPr marL="0" lvl="2">
              <a:lnSpc>
                <a:spcPct val="150000"/>
              </a:lnSpc>
            </a:pPr>
            <a:r>
              <a:rPr lang="es-MX" sz="2400"/>
              <a:t>La dimensión ab-soluta muestra la no forma, lo sutil de toda forma</a:t>
            </a:r>
          </a:p>
          <a:p>
            <a:pPr marL="0" lvl="2"/>
            <a:r>
              <a:rPr lang="es-MX" sz="2400"/>
              <a:t>Cultivar la segunda dimensión, la dimensión absoluta es cultivar la CH o espiritualidad</a:t>
            </a:r>
            <a:endParaRPr lang="es-MX" sz="2400" cap="none"/>
          </a:p>
          <a:p>
            <a:pPr marL="0" lvl="2"/>
            <a:endParaRPr lang="es-MX" sz="2400" cap="none"/>
          </a:p>
        </p:txBody>
      </p:sp>
      <p:sp>
        <p:nvSpPr>
          <p:cNvPr id="4" name="Flecha: hacia abajo 3">
            <a:extLst>
              <a:ext uri="{FF2B5EF4-FFF2-40B4-BE49-F238E27FC236}">
                <a16:creationId xmlns:a16="http://schemas.microsoft.com/office/drawing/2014/main" id="{4F2F3CE2-EB82-B163-C5DB-D87D8C55D93E}"/>
              </a:ext>
            </a:extLst>
          </p:cNvPr>
          <p:cNvSpPr/>
          <p:nvPr/>
        </p:nvSpPr>
        <p:spPr>
          <a:xfrm>
            <a:off x="2775472" y="2958352"/>
            <a:ext cx="376519" cy="548640"/>
          </a:xfrm>
          <a:prstGeom prst="downArrow">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86709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CD93B-1B66-FFDB-A974-695B41897C6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381DB40-8B59-D941-F247-970CA9C1ED04}"/>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144D34BD-3375-4CC4-885A-3349B265DB03}"/>
              </a:ext>
            </a:extLst>
          </p:cNvPr>
          <p:cNvSpPr>
            <a:spLocks noGrp="1"/>
          </p:cNvSpPr>
          <p:nvPr>
            <p:ph type="body" idx="1"/>
          </p:nvPr>
        </p:nvSpPr>
        <p:spPr>
          <a:xfrm>
            <a:off x="685799" y="908634"/>
            <a:ext cx="10131428" cy="5196717"/>
          </a:xfrm>
        </p:spPr>
        <p:txBody>
          <a:bodyPr>
            <a:normAutofit/>
          </a:bodyPr>
          <a:lstStyle/>
          <a:p>
            <a:pPr marL="0" lvl="2"/>
            <a:r>
              <a:rPr lang="es-MX" sz="2400"/>
              <a:t>EN LAS NUEVAS SOCIEDADES </a:t>
            </a:r>
            <a:endParaRPr lang="es-MX" sz="2400" cap="none"/>
          </a:p>
          <a:p>
            <a:r>
              <a:rPr lang="es-MX" sz="2400" cap="none"/>
              <a:t>Las tradiciones religiosas Solo pueden ser caminos de conocimiento desde el silencio. </a:t>
            </a:r>
            <a:r>
              <a:rPr lang="es-ES" sz="2400" cap="none"/>
              <a:t>¿De qué? </a:t>
            </a:r>
          </a:p>
          <a:p>
            <a:pPr marL="800100" lvl="1" indent="-342900">
              <a:buFontTx/>
              <a:buChar char="-"/>
            </a:pPr>
            <a:r>
              <a:rPr lang="es-ES" sz="2400" cap="none"/>
              <a:t>De las   objetivaciones, representaciones y figuraciones   sobre la realidad hechas desde la necesidad</a:t>
            </a:r>
          </a:p>
          <a:p>
            <a:pPr marL="800100" lvl="1" indent="-342900">
              <a:buFontTx/>
              <a:buChar char="-"/>
            </a:pPr>
            <a:r>
              <a:rPr lang="es-ES" sz="2400"/>
              <a:t>del pensar y sentir desde el deseo</a:t>
            </a:r>
          </a:p>
          <a:p>
            <a:pPr lvl="1"/>
            <a:endParaRPr lang="es-ES" sz="2400" cap="none"/>
          </a:p>
          <a:p>
            <a:pPr lvl="1"/>
            <a:r>
              <a:rPr lang="es-ES" sz="2400"/>
              <a:t>				</a:t>
            </a:r>
            <a:r>
              <a:rPr lang="es-ES" sz="2400" b="1">
                <a:highlight>
                  <a:srgbClr val="808080"/>
                </a:highlight>
              </a:rPr>
              <a:t>así poder ver lo que la realidad verdaderamente es</a:t>
            </a:r>
            <a:endParaRPr lang="es-ES" sz="2400" cap="none">
              <a:highlight>
                <a:srgbClr val="808080"/>
              </a:highlight>
            </a:endParaRPr>
          </a:p>
          <a:p>
            <a:pPr marL="0" lvl="2"/>
            <a:endParaRPr lang="es-MX" sz="2400" cap="none"/>
          </a:p>
        </p:txBody>
      </p:sp>
      <p:sp>
        <p:nvSpPr>
          <p:cNvPr id="4" name="Flecha: hacia abajo 3">
            <a:extLst>
              <a:ext uri="{FF2B5EF4-FFF2-40B4-BE49-F238E27FC236}">
                <a16:creationId xmlns:a16="http://schemas.microsoft.com/office/drawing/2014/main" id="{F29C5B9E-03EA-0475-7C51-E78C5B84B5F8}"/>
              </a:ext>
            </a:extLst>
          </p:cNvPr>
          <p:cNvSpPr/>
          <p:nvPr/>
        </p:nvSpPr>
        <p:spPr>
          <a:xfrm>
            <a:off x="4281542" y="3599524"/>
            <a:ext cx="301215" cy="435085"/>
          </a:xfrm>
          <a:prstGeom prst="downArrow">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7634247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89251-B99D-B0D6-7C64-F103BCD20C5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8129119C-149D-2E6D-86F3-8A04DCFEBD27}"/>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0AC025CF-26A6-068A-2A62-024B39A18D2D}"/>
              </a:ext>
            </a:extLst>
          </p:cNvPr>
          <p:cNvSpPr>
            <a:spLocks noGrp="1"/>
          </p:cNvSpPr>
          <p:nvPr>
            <p:ph type="body" idx="1"/>
          </p:nvPr>
        </p:nvSpPr>
        <p:spPr>
          <a:xfrm>
            <a:off x="685799" y="908634"/>
            <a:ext cx="10814126" cy="5196717"/>
          </a:xfrm>
        </p:spPr>
        <p:txBody>
          <a:bodyPr>
            <a:normAutofit/>
          </a:bodyPr>
          <a:lstStyle/>
          <a:p>
            <a:pPr marL="457200" lvl="2" indent="-457200">
              <a:buFontTx/>
              <a:buChar char="-"/>
            </a:pPr>
            <a:r>
              <a:rPr lang="es-ES" sz="2800"/>
              <a:t>EL CONOCIMIENTO SILENCIOSO </a:t>
            </a:r>
          </a:p>
          <a:p>
            <a:pPr marL="914400" lvl="3" indent="-457200">
              <a:buFontTx/>
              <a:buChar char="-"/>
            </a:pPr>
            <a:r>
              <a:rPr lang="es-MX" sz="2400" cap="none">
                <a:latin typeface="Aptos" panose="020B0004020202020204" pitchFamily="34" charset="0"/>
              </a:rPr>
              <a:t>”morir antes de morir”</a:t>
            </a:r>
          </a:p>
          <a:p>
            <a:pPr marL="914400" lvl="3" indent="-457200">
              <a:buFontTx/>
              <a:buChar char="-"/>
            </a:pPr>
            <a:r>
              <a:rPr lang="es-MX" sz="2400">
                <a:latin typeface="Aptos" panose="020B0004020202020204" pitchFamily="34" charset="0"/>
              </a:rPr>
              <a:t>Desde el no deseo </a:t>
            </a:r>
            <a:r>
              <a:rPr lang="es-ES" sz="2400">
                <a:effectLst/>
                <a:latin typeface="Aptos" panose="020B0004020202020204" pitchFamily="34" charset="0"/>
                <a:ea typeface="Aptos" panose="020B0004020202020204" pitchFamily="34" charset="0"/>
                <a:cs typeface="Times New Roman" panose="02020603050405020304" pitchFamily="18" charset="0"/>
              </a:rPr>
              <a:t>es la posibilidad del amor incondicional  a otros y al planeta</a:t>
            </a:r>
            <a:endParaRPr lang="es-MX" sz="2400" cap="none">
              <a:latin typeface="Aptos" panose="020B0004020202020204" pitchFamily="34" charset="0"/>
            </a:endParaRPr>
          </a:p>
          <a:p>
            <a:pPr marL="914400" lvl="3" indent="-457200">
              <a:buFontTx/>
              <a:buChar char="-"/>
            </a:pPr>
            <a:r>
              <a:rPr lang="es-MX" sz="2400" cap="none">
                <a:latin typeface="Aptos" panose="020B0004020202020204" pitchFamily="34" charset="0"/>
              </a:rPr>
              <a:t>Es un </a:t>
            </a:r>
            <a:r>
              <a:rPr lang="es-ES" sz="2400" kern="100">
                <a:effectLst/>
                <a:latin typeface="Aptos" panose="020B0004020202020204" pitchFamily="34" charset="0"/>
                <a:ea typeface="Aptos" panose="020B0004020202020204" pitchFamily="34" charset="0"/>
                <a:cs typeface="Times New Roman" panose="02020603050405020304" pitchFamily="18" charset="0"/>
              </a:rPr>
              <a:t>es conocer y sentir donde nada es conocido y nadie conoce,</a:t>
            </a:r>
          </a:p>
          <a:p>
            <a:pPr marL="914400" lvl="3" indent="-457200">
              <a:buFontTx/>
              <a:buChar char="-"/>
            </a:pPr>
            <a:r>
              <a:rPr lang="es-ES" sz="2400">
                <a:effectLst/>
                <a:latin typeface="Aptos" panose="020B0004020202020204" pitchFamily="34" charset="0"/>
                <a:ea typeface="Aptos" panose="020B0004020202020204" pitchFamily="34" charset="0"/>
                <a:cs typeface="Times New Roman" panose="02020603050405020304" pitchFamily="18" charset="0"/>
              </a:rPr>
              <a:t>es la oferta de las TR hoy</a:t>
            </a:r>
          </a:p>
          <a:p>
            <a:pPr marL="457200" lvl="3"/>
            <a:endParaRPr lang="es-ES" sz="2400">
              <a:latin typeface="Aptos" panose="020B0004020202020204" pitchFamily="34" charset="0"/>
              <a:ea typeface="Aptos" panose="020B0004020202020204" pitchFamily="34" charset="0"/>
              <a:cs typeface="Times New Roman" panose="02020603050405020304" pitchFamily="18" charset="0"/>
            </a:endParaRPr>
          </a:p>
          <a:p>
            <a:pPr marL="457200" lvl="2" indent="-457200">
              <a:buFontTx/>
              <a:buChar char="-"/>
            </a:pPr>
            <a:r>
              <a:rPr lang="es-ES" sz="2800"/>
              <a:t>LAS GRANDES VÍAS DEL CULTIVO DEL CONOCIMIENTO SILENCIOSO </a:t>
            </a:r>
          </a:p>
          <a:p>
            <a:pPr marL="914400" lvl="3" indent="-457200">
              <a:buFontTx/>
              <a:buChar char="-"/>
            </a:pPr>
            <a:r>
              <a:rPr lang="es-MX" sz="2400">
                <a:latin typeface="Aptos" panose="020B0004020202020204" pitchFamily="34" charset="0"/>
              </a:rPr>
              <a:t>Desde la mente, desde el sentir, desde la acción</a:t>
            </a:r>
          </a:p>
          <a:p>
            <a:pPr marL="457200" lvl="2" indent="-457200">
              <a:buFontTx/>
              <a:buChar char="-"/>
            </a:pPr>
            <a:endParaRPr lang="es-ES" sz="260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588ACEB6-59F1-A246-5549-E60519801FC9}"/>
              </a:ext>
            </a:extLst>
          </p:cNvPr>
          <p:cNvSpPr txBox="1"/>
          <p:nvPr/>
        </p:nvSpPr>
        <p:spPr>
          <a:xfrm>
            <a:off x="9961581" y="6379285"/>
            <a:ext cx="1538344" cy="369332"/>
          </a:xfrm>
          <a:prstGeom prst="rect">
            <a:avLst/>
          </a:prstGeom>
          <a:noFill/>
        </p:spPr>
        <p:txBody>
          <a:bodyPr wrap="square" rtlCol="0">
            <a:spAutoFit/>
          </a:bodyPr>
          <a:lstStyle/>
          <a:p>
            <a:r>
              <a:rPr lang="es-ES"/>
              <a:t>***10</a:t>
            </a:r>
          </a:p>
        </p:txBody>
      </p:sp>
    </p:spTree>
    <p:extLst>
      <p:ext uri="{BB962C8B-B14F-4D97-AF65-F5344CB8AC3E}">
        <p14:creationId xmlns:p14="http://schemas.microsoft.com/office/powerpoint/2010/main" val="7692612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C5671-2713-8968-06B6-E55AAEB452E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A003EF9-53F4-1A36-1A9D-EB27DA9AC8D9}"/>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53B73769-14CE-6C14-CABB-5D7AB9CE8200}"/>
              </a:ext>
            </a:extLst>
          </p:cNvPr>
          <p:cNvSpPr>
            <a:spLocks noGrp="1"/>
          </p:cNvSpPr>
          <p:nvPr>
            <p:ph type="body" idx="1"/>
          </p:nvPr>
        </p:nvSpPr>
        <p:spPr>
          <a:xfrm>
            <a:off x="685799" y="295448"/>
            <a:ext cx="10131428" cy="6255959"/>
          </a:xfrm>
        </p:spPr>
        <p:txBody>
          <a:bodyPr>
            <a:normAutofit fontScale="77500" lnSpcReduction="20000"/>
          </a:bodyPr>
          <a:lstStyle/>
          <a:p>
            <a:pPr marL="0" lvl="2" algn="ctr"/>
            <a:r>
              <a:rPr lang="es-MX" sz="4000"/>
              <a:t>CONCLUSIONES</a:t>
            </a:r>
          </a:p>
          <a:p>
            <a:pPr marL="0" lvl="2"/>
            <a:r>
              <a:rPr lang="es-MX" sz="2400" cap="none"/>
              <a:t>-El habla es un invento biológico, no cultural, para conseguir la flexibilidad del animal humano frente al medio. La consecuencia de este invento es la doble dimensión de la realidad para el humano. Esta doble dimensión de la realidad tendrá uns grandísimas consecuencias.  </a:t>
            </a:r>
          </a:p>
          <a:p>
            <a:pPr marL="0" lvl="2"/>
            <a:r>
              <a:rPr lang="es-MX" sz="2400"/>
              <a:t>-la indeterminación genética humana fruto del invento del habla , nos obliga a crearnos una naturaleza a través de la cultura (mitos, ideologías, proyectos valorales)</a:t>
            </a:r>
          </a:p>
          <a:p>
            <a:pPr marL="0" lvl="2"/>
            <a:r>
              <a:rPr lang="es-MX" sz="2400" cap="none"/>
              <a:t>-La religión es el proyecto axiológico colectivo que programa la doble dimensión: DR y DA. Es el programa colectivo en sociedades estáticas como  las ideologías son programa para sociedades industriales. Ambos con creencias o principios filosóficos intocables.</a:t>
            </a:r>
          </a:p>
          <a:p>
            <a:pPr marL="0" lvl="2"/>
            <a:r>
              <a:rPr lang="es-MX" sz="2400"/>
              <a:t>-</a:t>
            </a:r>
            <a:r>
              <a:rPr lang="es-MX" sz="2400" cap="none"/>
              <a:t> El programa ´para las SC será  creado por los mismos colectivos.</a:t>
            </a:r>
          </a:p>
          <a:p>
            <a:pPr marL="0" lvl="2"/>
            <a:r>
              <a:rPr lang="es-ES" sz="2400" kern="100">
                <a:latin typeface="Aptos" panose="020B0004020202020204" pitchFamily="34" charset="0"/>
                <a:ea typeface="Aptos" panose="020B0004020202020204" pitchFamily="34" charset="0"/>
                <a:cs typeface="Times New Roman" panose="02020603050405020304" pitchFamily="18" charset="0"/>
              </a:rPr>
              <a:t>- la religión se expresa en mitos y símbolos, las ideologías en principios filosóficos y valores, y los proyectos de las SC se expresan en construcciones semiótico </a:t>
            </a:r>
          </a:p>
          <a:p>
            <a:pPr marL="0" lvl="2"/>
            <a:r>
              <a:rPr lang="es-MX" sz="2400"/>
              <a:t>-Las creencias y su Epistemología Mítica (EM) son fijadoras y propias de las sociedades estáticas</a:t>
            </a:r>
            <a:endParaRPr lang="es-MX" sz="2400" cap="none"/>
          </a:p>
          <a:p>
            <a:pPr marL="0" lvl="2"/>
            <a:r>
              <a:rPr lang="es-MX" sz="2400"/>
              <a:t>-Hoy vivimos en sociedades dinámicas , la EM y las creencias dificultan la sobrevivencia colectiva</a:t>
            </a:r>
          </a:p>
          <a:p>
            <a:pPr marL="0" lvl="2"/>
            <a:r>
              <a:rPr lang="es-MX" sz="2400" cap="none"/>
              <a:t>-Para crear nuevos proyectos para la nueva sociedad se necesita el cultivo de la DA (desegocentración) y es e</a:t>
            </a:r>
            <a:r>
              <a:rPr lang="es-MX" sz="2400"/>
              <a:t>n las religiones donde podemos encontrar vías de cultivo, aunque no podemos mantener las formas concretas con las que nos ha llegado. Se tiene que transitar de un sistema de creencias a un sistema simbólico que no describe la realidad. </a:t>
            </a:r>
          </a:p>
          <a:p>
            <a:pPr marL="0" lvl="2"/>
            <a:r>
              <a:rPr lang="es-MX" sz="2400" cap="none"/>
              <a:t>-no se puede tirar el niño con los pañales, ni se puede empezar de cero es demasiado riesgo. Libres de religiones pero heredando su sabiduría.</a:t>
            </a:r>
          </a:p>
          <a:p>
            <a:pPr marL="0" lvl="2"/>
            <a:endParaRPr lang="es-MX" sz="2400" cap="none"/>
          </a:p>
        </p:txBody>
      </p:sp>
    </p:spTree>
    <p:extLst>
      <p:ext uri="{BB962C8B-B14F-4D97-AF65-F5344CB8AC3E}">
        <p14:creationId xmlns:p14="http://schemas.microsoft.com/office/powerpoint/2010/main" val="1486599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7E5A2-9DCE-A932-F8AF-74185F8D3AB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EB9D52D-0C7A-8F31-498A-CDE11A905E4C}"/>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45032845-F7A4-41BE-9956-149FB1B4A398}"/>
              </a:ext>
            </a:extLst>
          </p:cNvPr>
          <p:cNvSpPr>
            <a:spLocks noGrp="1"/>
          </p:cNvSpPr>
          <p:nvPr>
            <p:ph type="body" idx="1"/>
          </p:nvPr>
        </p:nvSpPr>
        <p:spPr>
          <a:xfrm>
            <a:off x="685799" y="15749"/>
            <a:ext cx="10674275" cy="6137625"/>
          </a:xfrm>
        </p:spPr>
        <p:txBody>
          <a:bodyPr>
            <a:normAutofit fontScale="92500" lnSpcReduction="20000"/>
          </a:bodyPr>
          <a:lstStyle/>
          <a:p>
            <a:pPr marL="0" lvl="2" algn="ctr"/>
            <a:r>
              <a:rPr lang="es-ES" sz="1800"/>
              <a:t>Mito, ideología y proyecto</a:t>
            </a:r>
            <a:r>
              <a:rPr lang="es-ES" sz="2800"/>
              <a:t> </a:t>
            </a:r>
          </a:p>
          <a:p>
            <a:pPr marL="0" lvl="2" algn="ctr"/>
            <a:r>
              <a:rPr lang="es-ES" sz="2800"/>
              <a:t> MITOS y SÍMBOLOS</a:t>
            </a:r>
          </a:p>
          <a:p>
            <a:pPr marL="0" lvl="2" algn="ctr"/>
            <a:endParaRPr lang="es-ES" sz="2800"/>
          </a:p>
          <a:p>
            <a:r>
              <a:rPr lang="es-ES" sz="2400" cap="none">
                <a:highlight>
                  <a:srgbClr val="808080"/>
                </a:highlight>
              </a:rPr>
              <a:t>Los mitos y símbolos </a:t>
            </a:r>
            <a:r>
              <a:rPr lang="es-ES" sz="2400" cap="none"/>
              <a:t>son simultáneamente interpretación y valoración de la realidad en función de las necesidades de un grupo humano según unas circunstancias laborales determinadas.   </a:t>
            </a:r>
          </a:p>
          <a:p>
            <a:endParaRPr lang="es-ES" sz="2400" cap="none"/>
          </a:p>
          <a:p>
            <a:r>
              <a:rPr lang="es-ES" sz="2400" cap="none">
                <a:highlight>
                  <a:srgbClr val="808080"/>
                </a:highlight>
              </a:rPr>
              <a:t>Los mitos y símbolos  </a:t>
            </a:r>
            <a:r>
              <a:rPr lang="es-ES" sz="2400" cap="none"/>
              <a:t>construyen </a:t>
            </a:r>
          </a:p>
          <a:p>
            <a:pPr marL="806450"/>
            <a:r>
              <a:rPr lang="es-ES" sz="2400" cap="none"/>
              <a:t>- construyen una realidad  a medida de la necesidad humana y construyen unas subjetividades y actores adaptados a ese mundo.   </a:t>
            </a:r>
          </a:p>
          <a:p>
            <a:pPr marL="806450"/>
            <a:r>
              <a:rPr lang="es-ES" sz="2400" cap="none"/>
              <a:t>-    un mundo de objetos, de estimulaciones y motivaciones apto para movilizar a la acción a los sujetos y a la cohesión  a colectivos </a:t>
            </a:r>
          </a:p>
          <a:p>
            <a:endParaRPr lang="es-ES" sz="2400" cap="none"/>
          </a:p>
          <a:p>
            <a:endParaRPr lang="es-ES" sz="2400" cap="none"/>
          </a:p>
          <a:p>
            <a:r>
              <a:rPr lang="es-ES" sz="2400" cap="none"/>
              <a:t>No son una descripción de la realidad ni de su valor; </a:t>
            </a:r>
          </a:p>
          <a:p>
            <a:r>
              <a:rPr lang="es-ES" sz="2400" cap="none"/>
              <a:t>No son una descripción de la dimensión absoluta</a:t>
            </a:r>
          </a:p>
          <a:p>
            <a:endParaRPr lang="es-ES" sz="2400" cap="none"/>
          </a:p>
          <a:p>
            <a:endParaRPr lang="es-ES" sz="2400" cap="none"/>
          </a:p>
          <a:p>
            <a:endParaRPr lang="es-ES" sz="2400" cap="none"/>
          </a:p>
          <a:p>
            <a:endParaRPr lang="es-ES" sz="2400" cap="none"/>
          </a:p>
          <a:p>
            <a:endParaRPr lang="es-ES" sz="2400" cap="none"/>
          </a:p>
          <a:p>
            <a:endParaRPr lang="es-ES" sz="2400" cap="none"/>
          </a:p>
          <a:p>
            <a:endParaRPr lang="es-ES" sz="2400" cap="none"/>
          </a:p>
          <a:p>
            <a:pPr marL="0" lvl="2"/>
            <a:endParaRPr lang="es-MX" sz="2400" cap="none"/>
          </a:p>
        </p:txBody>
      </p:sp>
      <p:sp>
        <p:nvSpPr>
          <p:cNvPr id="5" name="Flecha: hacia abajo 4">
            <a:extLst>
              <a:ext uri="{FF2B5EF4-FFF2-40B4-BE49-F238E27FC236}">
                <a16:creationId xmlns:a16="http://schemas.microsoft.com/office/drawing/2014/main" id="{A2AF1D20-C8C6-90CF-A8C1-A7632B6135B1}"/>
              </a:ext>
            </a:extLst>
          </p:cNvPr>
          <p:cNvSpPr/>
          <p:nvPr/>
        </p:nvSpPr>
        <p:spPr>
          <a:xfrm>
            <a:off x="3851236" y="4471387"/>
            <a:ext cx="301215" cy="435085"/>
          </a:xfrm>
          <a:prstGeom prst="downArrow">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577667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C49E1C-0920-7463-55CD-A65A549AAE9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BC26193-DA8D-9C55-994A-0ECC47B24A85}"/>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4B84FF5C-32B7-1360-11C1-68D0F429A89D}"/>
              </a:ext>
            </a:extLst>
          </p:cNvPr>
          <p:cNvSpPr>
            <a:spLocks noGrp="1"/>
          </p:cNvSpPr>
          <p:nvPr>
            <p:ph type="body" idx="1"/>
          </p:nvPr>
        </p:nvSpPr>
        <p:spPr>
          <a:xfrm>
            <a:off x="804133" y="478328"/>
            <a:ext cx="10131428" cy="5196717"/>
          </a:xfrm>
        </p:spPr>
        <p:txBody>
          <a:bodyPr>
            <a:normAutofit/>
          </a:bodyPr>
          <a:lstStyle/>
          <a:p>
            <a:pPr marL="0" lvl="2"/>
            <a:endParaRPr lang="es-MX" sz="2400" cap="none"/>
          </a:p>
        </p:txBody>
      </p:sp>
      <p:sp>
        <p:nvSpPr>
          <p:cNvPr id="5" name="CuadroTexto 4">
            <a:extLst>
              <a:ext uri="{FF2B5EF4-FFF2-40B4-BE49-F238E27FC236}">
                <a16:creationId xmlns:a16="http://schemas.microsoft.com/office/drawing/2014/main" id="{B88AC2FD-A25F-32F9-FBE1-5CBD62297EC1}"/>
              </a:ext>
            </a:extLst>
          </p:cNvPr>
          <p:cNvSpPr txBox="1"/>
          <p:nvPr/>
        </p:nvSpPr>
        <p:spPr>
          <a:xfrm>
            <a:off x="922468" y="1205056"/>
            <a:ext cx="10131426" cy="4835363"/>
          </a:xfrm>
          <a:prstGeom prst="rect">
            <a:avLst/>
          </a:prstGeom>
          <a:noFill/>
        </p:spPr>
        <p:txBody>
          <a:bodyPr wrap="square">
            <a:spAutoFit/>
          </a:bodyPr>
          <a:lstStyle/>
          <a:p>
            <a:pPr>
              <a:lnSpc>
                <a:spcPct val="115000"/>
              </a:lnSpc>
              <a:spcAft>
                <a:spcPts val="800"/>
              </a:spcAft>
              <a:buNone/>
            </a:pPr>
            <a:r>
              <a:rPr lang="es-ES" sz="2800" kern="100">
                <a:effectLst/>
                <a:latin typeface="Aptos" panose="020B0004020202020204" pitchFamily="34" charset="0"/>
                <a:ea typeface="Aptos" panose="020B0004020202020204" pitchFamily="34" charset="0"/>
                <a:cs typeface="Times New Roman" panose="02020603050405020304" pitchFamily="18" charset="0"/>
              </a:rPr>
              <a:t>Los </a:t>
            </a:r>
            <a:r>
              <a:rPr lang="es-ES" sz="2800" kern="100">
                <a:effectLst/>
                <a:highlight>
                  <a:srgbClr val="808080"/>
                </a:highlight>
                <a:latin typeface="Aptos" panose="020B0004020202020204" pitchFamily="34" charset="0"/>
                <a:ea typeface="Aptos" panose="020B0004020202020204" pitchFamily="34" charset="0"/>
                <a:cs typeface="Times New Roman" panose="02020603050405020304" pitchFamily="18" charset="0"/>
              </a:rPr>
              <a:t>mitos y símbolos </a:t>
            </a:r>
            <a:r>
              <a:rPr lang="es-ES" sz="2800" kern="100">
                <a:effectLst/>
                <a:latin typeface="Aptos" panose="020B0004020202020204" pitchFamily="34" charset="0"/>
                <a:ea typeface="Aptos" panose="020B0004020202020204" pitchFamily="34" charset="0"/>
                <a:cs typeface="Times New Roman" panose="02020603050405020304" pitchFamily="18" charset="0"/>
              </a:rPr>
              <a:t>creaban en las gentes el convencimiento de que describían la realidad, la cotidiana y la sagrada. </a:t>
            </a:r>
          </a:p>
          <a:p>
            <a:pPr marL="457200" indent="-457200">
              <a:lnSpc>
                <a:spcPct val="115000"/>
              </a:lnSpc>
              <a:spcAft>
                <a:spcPts val="800"/>
              </a:spcAft>
              <a:buFont typeface="Symbol" panose="05050102010706020507" pitchFamily="18" charset="2"/>
              <a:buChar char="Þ"/>
            </a:pPr>
            <a:r>
              <a:rPr lang="es-ES" sz="2800" kern="100">
                <a:effectLst/>
                <a:latin typeface="Aptos" panose="020B0004020202020204" pitchFamily="34" charset="0"/>
                <a:ea typeface="Aptos" panose="020B0004020202020204" pitchFamily="34" charset="0"/>
                <a:cs typeface="Times New Roman" panose="02020603050405020304" pitchFamily="18" charset="0"/>
              </a:rPr>
              <a:t>necesitaban crear este convencimiento para poder programar incondicionalmente a los colectivos.</a:t>
            </a:r>
          </a:p>
          <a:p>
            <a:pPr marL="457200" indent="-457200">
              <a:lnSpc>
                <a:spcPct val="115000"/>
              </a:lnSpc>
              <a:spcAft>
                <a:spcPts val="800"/>
              </a:spcAft>
              <a:buFont typeface="Symbol" panose="05050102010706020507" pitchFamily="18" charset="2"/>
              <a:buChar char="Þ"/>
            </a:pPr>
            <a:r>
              <a:rPr lang="es-ES" sz="2800" kern="100">
                <a:effectLst/>
                <a:latin typeface="Aptos" panose="020B0004020202020204" pitchFamily="34" charset="0"/>
                <a:ea typeface="Aptos" panose="020B0004020202020204" pitchFamily="34" charset="0"/>
                <a:cs typeface="Times New Roman" panose="02020603050405020304" pitchFamily="18" charset="0"/>
              </a:rPr>
              <a:t> Su proyecto de vida se presentaba como revelación divina y legado de los antepasados sagrados, NO UNA CREACIÓN HUMANA  </a:t>
            </a:r>
          </a:p>
          <a:p>
            <a:pPr marL="457200" indent="-457200">
              <a:lnSpc>
                <a:spcPct val="115000"/>
              </a:lnSpc>
              <a:spcAft>
                <a:spcPts val="800"/>
              </a:spcAft>
              <a:buFont typeface="Symbol" panose="05050102010706020507" pitchFamily="18" charset="2"/>
              <a:buChar char="Þ"/>
            </a:pPr>
            <a:r>
              <a:rPr lang="es-ES" sz="2800" kern="100">
                <a:effectLst/>
                <a:latin typeface="Aptos" panose="020B0004020202020204" pitchFamily="34" charset="0"/>
                <a:ea typeface="Aptos" panose="020B0004020202020204" pitchFamily="34" charset="0"/>
                <a:cs typeface="Times New Roman" panose="02020603050405020304" pitchFamily="18" charset="0"/>
              </a:rPr>
              <a:t> lo que decían de la realidad no podía vivirse más que como la realidad misma y resultaba delito intentar cambiar algo.</a:t>
            </a:r>
          </a:p>
        </p:txBody>
      </p:sp>
    </p:spTree>
    <p:extLst>
      <p:ext uri="{BB962C8B-B14F-4D97-AF65-F5344CB8AC3E}">
        <p14:creationId xmlns:p14="http://schemas.microsoft.com/office/powerpoint/2010/main" val="3330726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F52FC-7976-F138-7593-7ED5ED1DF05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7CBD60E-5281-B4B8-7AFC-022631629270}"/>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DC4DA87D-4C79-1DF7-F504-13D84ADCEBEE}"/>
              </a:ext>
            </a:extLst>
          </p:cNvPr>
          <p:cNvSpPr>
            <a:spLocks noGrp="1"/>
          </p:cNvSpPr>
          <p:nvPr>
            <p:ph type="body" idx="1"/>
          </p:nvPr>
        </p:nvSpPr>
        <p:spPr>
          <a:xfrm>
            <a:off x="685799" y="112569"/>
            <a:ext cx="10131428" cy="6234443"/>
          </a:xfrm>
        </p:spPr>
        <p:txBody>
          <a:bodyPr>
            <a:normAutofit fontScale="92500" lnSpcReduction="20000"/>
          </a:bodyPr>
          <a:lstStyle/>
          <a:p>
            <a:pPr marL="0" lvl="2" algn="ctr"/>
            <a:r>
              <a:rPr lang="es-ES" sz="2400"/>
              <a:t>Mito, ideología y proyecto</a:t>
            </a:r>
            <a:r>
              <a:rPr lang="es-ES" sz="3600"/>
              <a:t> </a:t>
            </a:r>
          </a:p>
          <a:p>
            <a:pPr marL="0" lvl="2" algn="ctr"/>
            <a:r>
              <a:rPr lang="es-ES" sz="3600"/>
              <a:t> FILOSOFÍA/IDEOLOGÍA y CIENCIA </a:t>
            </a:r>
            <a:r>
              <a:rPr lang="es-ES" sz="2000"/>
              <a:t>como proyectos colectivos</a:t>
            </a:r>
          </a:p>
          <a:p>
            <a:pPr marL="342900" lvl="2" indent="-342900">
              <a:buFontTx/>
              <a:buChar char="-"/>
            </a:pPr>
            <a:endParaRPr lang="es-MX" sz="2400" cap="none"/>
          </a:p>
          <a:p>
            <a:pPr marL="342900" lvl="2" indent="-342900">
              <a:buFontTx/>
              <a:buChar char="-"/>
            </a:pPr>
            <a:r>
              <a:rPr lang="es-MX" sz="2400" cap="none"/>
              <a:t>Ambas pretenden describir la realidad tal como es.</a:t>
            </a:r>
          </a:p>
          <a:p>
            <a:pPr marL="342900" lvl="2" indent="-342900">
              <a:buFontTx/>
              <a:buChar char="-"/>
            </a:pPr>
            <a:endParaRPr lang="es-MX" sz="2400" cap="none"/>
          </a:p>
          <a:p>
            <a:pPr marL="342900" lvl="2" indent="-342900">
              <a:buFontTx/>
              <a:buChar char="-"/>
            </a:pPr>
            <a:r>
              <a:rPr lang="es-ES" sz="2400" cap="none"/>
              <a:t>La filosofía/ideología lo hace para poder vivir de acuerdo con su verdad, y  poder asentar principios y actitudes axiológicas. =&gt; su garantía: la naturaleza misma de las cosas</a:t>
            </a:r>
          </a:p>
          <a:p>
            <a:pPr marL="342900" lvl="2" indent="-342900">
              <a:buFontTx/>
              <a:buChar char="-"/>
            </a:pPr>
            <a:r>
              <a:rPr lang="es-ES" sz="2400" cap="none"/>
              <a:t>Las ciencias pretenden describir la estructura de la realidad para conocerla y poder actuar sobre ella =&gt; con la garantía  de la razón</a:t>
            </a:r>
          </a:p>
          <a:p>
            <a:pPr marL="0" lvl="2"/>
            <a:endParaRPr lang="es-ES" sz="2400"/>
          </a:p>
          <a:p>
            <a:pPr marL="0" lvl="2"/>
            <a:r>
              <a:rPr lang="es-ES" sz="2400" cap="none"/>
              <a:t>Comenten el mismo error que la religión: </a:t>
            </a:r>
            <a:r>
              <a:rPr lang="es-ES" sz="2400">
                <a:latin typeface="Aptos" panose="020B0004020202020204" pitchFamily="34" charset="0"/>
                <a:ea typeface="Aptos" panose="020B0004020202020204" pitchFamily="34" charset="0"/>
                <a:cs typeface="Times New Roman" panose="02020603050405020304" pitchFamily="18" charset="0"/>
              </a:rPr>
              <a:t>no comprender que eran construcción </a:t>
            </a:r>
          </a:p>
          <a:p>
            <a:pPr marL="0" lvl="2"/>
            <a:endParaRPr lang="es-ES" sz="2400" cap="none">
              <a:latin typeface="Aptos" panose="020B0004020202020204" pitchFamily="34" charset="0"/>
              <a:cs typeface="Times New Roman" panose="02020603050405020304" pitchFamily="18" charset="0"/>
            </a:endParaRPr>
          </a:p>
          <a:p>
            <a:pPr marL="0" lvl="2"/>
            <a:r>
              <a:rPr lang="es-ES" sz="2400">
                <a:latin typeface="Aptos" panose="020B0004020202020204" pitchFamily="34" charset="0"/>
                <a:ea typeface="Aptos" panose="020B0004020202020204" pitchFamily="34" charset="0"/>
                <a:cs typeface="Times New Roman" panose="02020603050405020304" pitchFamily="18" charset="0"/>
              </a:rPr>
              <a:t>aparece el enfrentamiento con el mito como sistema de interpretar la realidad: todos pretendían hablar de lo que es la realidad.</a:t>
            </a:r>
            <a:endParaRPr lang="es-ES" sz="2400" cap="none"/>
          </a:p>
          <a:p>
            <a:pPr marL="342900" lvl="2" indent="-342900">
              <a:buFontTx/>
              <a:buChar char="-"/>
            </a:pPr>
            <a:endParaRPr lang="es-MX" sz="2400" cap="none"/>
          </a:p>
          <a:p>
            <a:pPr marL="342900" lvl="2" indent="-342900">
              <a:buFontTx/>
              <a:buChar char="-"/>
            </a:pPr>
            <a:endParaRPr lang="es-MX" sz="2400" cap="none"/>
          </a:p>
        </p:txBody>
      </p:sp>
      <p:sp>
        <p:nvSpPr>
          <p:cNvPr id="4" name="Flecha: hacia abajo 3">
            <a:extLst>
              <a:ext uri="{FF2B5EF4-FFF2-40B4-BE49-F238E27FC236}">
                <a16:creationId xmlns:a16="http://schemas.microsoft.com/office/drawing/2014/main" id="{57CCF793-0E95-0F4C-016C-D9F697DA77DB}"/>
              </a:ext>
            </a:extLst>
          </p:cNvPr>
          <p:cNvSpPr/>
          <p:nvPr/>
        </p:nvSpPr>
        <p:spPr>
          <a:xfrm>
            <a:off x="4001843" y="4688929"/>
            <a:ext cx="301215" cy="435085"/>
          </a:xfrm>
          <a:prstGeom prst="downArrow">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226488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44D8BD-1102-D569-668E-0E858FDCBC2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74D4DBB-D143-16B6-0D77-529D71F591E6}"/>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6DE8CED4-667B-CC67-2A58-84F395CFE5E1}"/>
              </a:ext>
            </a:extLst>
          </p:cNvPr>
          <p:cNvSpPr>
            <a:spLocks noGrp="1"/>
          </p:cNvSpPr>
          <p:nvPr>
            <p:ph type="body" idx="1"/>
          </p:nvPr>
        </p:nvSpPr>
        <p:spPr>
          <a:xfrm>
            <a:off x="839544" y="1661283"/>
            <a:ext cx="10512912" cy="5196717"/>
          </a:xfrm>
        </p:spPr>
        <p:txBody>
          <a:bodyPr>
            <a:normAutofit/>
          </a:bodyPr>
          <a:lstStyle/>
          <a:p>
            <a:pPr marL="0" lvl="2"/>
            <a:endParaRPr lang="es-MX" sz="2400" cap="none"/>
          </a:p>
          <a:p>
            <a:pPr>
              <a:lnSpc>
                <a:spcPct val="115000"/>
              </a:lnSpc>
              <a:spcAft>
                <a:spcPts val="800"/>
              </a:spcAft>
              <a:buNone/>
            </a:pPr>
            <a:endParaRPr lang="es-ES" sz="2400" kern="100" cap="none">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Mito y filosofía/ideología coinciden en </a:t>
            </a:r>
            <a:r>
              <a:rPr lang="es-ES" sz="2400" kern="100" cap="none">
                <a:effectLst/>
                <a:highlight>
                  <a:srgbClr val="808080"/>
                </a:highlight>
                <a:latin typeface="Aptos" panose="020B0004020202020204" pitchFamily="34" charset="0"/>
                <a:ea typeface="Aptos" panose="020B0004020202020204" pitchFamily="34" charset="0"/>
                <a:cs typeface="Times New Roman" panose="02020603050405020304" pitchFamily="18" charset="0"/>
              </a:rPr>
              <a:t>la heteronomía</a:t>
            </a:r>
            <a:r>
              <a:rPr lang="es-ES" sz="2400" kern="100" cap="none">
                <a:effectLst/>
                <a:latin typeface="Aptos" panose="020B0004020202020204" pitchFamily="34" charset="0"/>
                <a:ea typeface="Aptos" panose="020B0004020202020204" pitchFamily="34" charset="0"/>
                <a:cs typeface="Times New Roman" panose="02020603050405020304" pitchFamily="18" charset="0"/>
              </a:rPr>
              <a:t>: la garantía de verdad viene de fuera: Dios o la naturaleza de las cosas.</a:t>
            </a:r>
          </a:p>
          <a:p>
            <a:pPr marL="0" lvl="2"/>
            <a:endParaRPr lang="es-MX" sz="2400"/>
          </a:p>
          <a:p>
            <a:pPr marL="0" lvl="2"/>
            <a:r>
              <a:rPr lang="es-MX" sz="2400"/>
              <a:t>A medida que se instaura la industrialización se retira la religión para apoyarse en la ideología</a:t>
            </a:r>
            <a:endParaRPr lang="es-MX" sz="2400" cap="none"/>
          </a:p>
          <a:p>
            <a:pPr marL="0" lvl="2"/>
            <a:r>
              <a:rPr lang="es-MX" sz="2400"/>
              <a:t>						CONFLICTO</a:t>
            </a:r>
            <a:endParaRPr lang="es-MX" sz="2400" cap="none"/>
          </a:p>
        </p:txBody>
      </p:sp>
      <p:sp>
        <p:nvSpPr>
          <p:cNvPr id="7" name="CuadroTexto 6">
            <a:extLst>
              <a:ext uri="{FF2B5EF4-FFF2-40B4-BE49-F238E27FC236}">
                <a16:creationId xmlns:a16="http://schemas.microsoft.com/office/drawing/2014/main" id="{C25EA68A-FFDC-6A9E-0EC8-21CC10A8409E}"/>
              </a:ext>
            </a:extLst>
          </p:cNvPr>
          <p:cNvSpPr txBox="1"/>
          <p:nvPr/>
        </p:nvSpPr>
        <p:spPr>
          <a:xfrm>
            <a:off x="839544" y="658916"/>
            <a:ext cx="10394578" cy="1328569"/>
          </a:xfrm>
          <a:prstGeom prst="rect">
            <a:avLst/>
          </a:prstGeom>
          <a:noFill/>
        </p:spPr>
        <p:txBody>
          <a:bodyPr wrap="square">
            <a:spAutoFit/>
          </a:bodyPr>
          <a:lstStyle/>
          <a:p>
            <a:pPr marL="0" marR="0" lvl="2" indent="0" algn="ctr" defTabSz="457200" rtl="0" eaLnBrk="1" fontAlgn="auto" latinLnBrk="0" hangingPunct="1">
              <a:lnSpc>
                <a:spcPct val="100000"/>
              </a:lnSpc>
              <a:spcBef>
                <a:spcPts val="0"/>
              </a:spcBef>
              <a:spcAft>
                <a:spcPts val="1000"/>
              </a:spcAft>
              <a:buClr>
                <a:prstClr val="white"/>
              </a:buClr>
              <a:buSzPct val="100000"/>
              <a:buFont typeface="Arial"/>
              <a:buNone/>
              <a:tabLst/>
              <a:defRPr/>
            </a:pPr>
            <a:r>
              <a:rPr kumimoji="0" lang="es-ES" sz="2400" b="0" i="0" u="none" strike="noStrike" kern="1200" cap="none" spc="0" normalizeH="0" baseline="0" noProof="0">
                <a:ln>
                  <a:noFill/>
                </a:ln>
                <a:solidFill>
                  <a:prstClr val="white">
                    <a:tint val="75000"/>
                  </a:prstClr>
                </a:solidFill>
                <a:effectLst/>
                <a:uLnTx/>
                <a:uFillTx/>
                <a:latin typeface="Calibri" panose="020F0502020204030204"/>
                <a:ea typeface="+mn-ea"/>
                <a:cs typeface="+mn-cs"/>
              </a:rPr>
              <a:t>Mito, ideología y proyecto</a:t>
            </a:r>
            <a:r>
              <a:rPr kumimoji="0" lang="es-ES" sz="3600" b="0" i="0" u="none" strike="noStrike" kern="1200" cap="none" spc="0" normalizeH="0" baseline="0" noProof="0">
                <a:ln>
                  <a:noFill/>
                </a:ln>
                <a:solidFill>
                  <a:prstClr val="white">
                    <a:tint val="75000"/>
                  </a:prstClr>
                </a:solidFill>
                <a:effectLst/>
                <a:uLnTx/>
                <a:uFillTx/>
                <a:latin typeface="Calibri" panose="020F0502020204030204"/>
                <a:ea typeface="+mn-ea"/>
                <a:cs typeface="+mn-cs"/>
              </a:rPr>
              <a:t> </a:t>
            </a:r>
          </a:p>
          <a:p>
            <a:pPr marL="0" marR="0" lvl="2" indent="0" algn="ctr" defTabSz="457200" rtl="0" eaLnBrk="1" fontAlgn="auto" latinLnBrk="0" hangingPunct="1">
              <a:lnSpc>
                <a:spcPct val="100000"/>
              </a:lnSpc>
              <a:spcBef>
                <a:spcPts val="0"/>
              </a:spcBef>
              <a:spcAft>
                <a:spcPts val="1000"/>
              </a:spcAft>
              <a:buClr>
                <a:prstClr val="white"/>
              </a:buClr>
              <a:buSzPct val="100000"/>
              <a:buFont typeface="Arial"/>
              <a:buNone/>
              <a:tabLst/>
              <a:defRPr/>
            </a:pPr>
            <a:r>
              <a:rPr kumimoji="0" lang="es-ES" sz="3600" b="0" i="0" u="none" strike="noStrike" kern="1200" cap="none" spc="0" normalizeH="0" baseline="0" noProof="0">
                <a:ln>
                  <a:noFill/>
                </a:ln>
                <a:solidFill>
                  <a:prstClr val="white">
                    <a:tint val="75000"/>
                  </a:prstClr>
                </a:solidFill>
                <a:effectLst/>
                <a:uLnTx/>
                <a:uFillTx/>
                <a:latin typeface="Calibri" panose="020F0502020204030204"/>
                <a:ea typeface="+mn-ea"/>
                <a:cs typeface="+mn-cs"/>
              </a:rPr>
              <a:t> FILOSOFÍA/IDEOLOGÍA y CIENCIA </a:t>
            </a:r>
            <a:r>
              <a:rPr kumimoji="0" lang="es-ES" sz="2000" b="0" i="0" u="none" strike="noStrike" kern="1200" cap="none" spc="0" normalizeH="0" baseline="0" noProof="0">
                <a:ln>
                  <a:noFill/>
                </a:ln>
                <a:solidFill>
                  <a:prstClr val="white">
                    <a:tint val="75000"/>
                  </a:prstClr>
                </a:solidFill>
                <a:effectLst/>
                <a:uLnTx/>
                <a:uFillTx/>
                <a:latin typeface="Calibri" panose="020F0502020204030204"/>
                <a:ea typeface="+mn-ea"/>
                <a:cs typeface="+mn-cs"/>
              </a:rPr>
              <a:t>como proyectos colectivos</a:t>
            </a:r>
          </a:p>
        </p:txBody>
      </p:sp>
      <p:sp>
        <p:nvSpPr>
          <p:cNvPr id="8" name="Flecha: hacia abajo 7">
            <a:extLst>
              <a:ext uri="{FF2B5EF4-FFF2-40B4-BE49-F238E27FC236}">
                <a16:creationId xmlns:a16="http://schemas.microsoft.com/office/drawing/2014/main" id="{D351E352-D1A0-D8E2-C1F5-E95AFBEC7F04}"/>
              </a:ext>
            </a:extLst>
          </p:cNvPr>
          <p:cNvSpPr/>
          <p:nvPr/>
        </p:nvSpPr>
        <p:spPr>
          <a:xfrm>
            <a:off x="4281542" y="3825438"/>
            <a:ext cx="301215" cy="435085"/>
          </a:xfrm>
          <a:prstGeom prst="downArrow">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193246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F99D6-D7E7-2BFD-82B1-78A8EF382FA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C711ADE-A679-5B57-C43C-C92DCB9A7559}"/>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6833FEAA-1B89-89FA-5D4B-42348588537A}"/>
              </a:ext>
            </a:extLst>
          </p:cNvPr>
          <p:cNvSpPr>
            <a:spLocks noGrp="1"/>
          </p:cNvSpPr>
          <p:nvPr>
            <p:ph type="body" idx="1"/>
          </p:nvPr>
        </p:nvSpPr>
        <p:spPr>
          <a:xfrm>
            <a:off x="685800" y="198629"/>
            <a:ext cx="10921703" cy="6094595"/>
          </a:xfrm>
        </p:spPr>
        <p:txBody>
          <a:bodyPr>
            <a:normAutofit fontScale="92500" lnSpcReduction="20000"/>
          </a:bodyPr>
          <a:lstStyle/>
          <a:p>
            <a:pPr>
              <a:lnSpc>
                <a:spcPct val="115000"/>
              </a:lnSpc>
              <a:spcAft>
                <a:spcPts val="800"/>
              </a:spcAft>
              <a:buNone/>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Una vez </a:t>
            </a:r>
            <a:r>
              <a:rPr lang="es-ES" sz="2400" kern="100" cap="none">
                <a:effectLst/>
                <a:highlight>
                  <a:srgbClr val="808080"/>
                </a:highlight>
                <a:latin typeface="Aptos" panose="020B0004020202020204" pitchFamily="34" charset="0"/>
                <a:ea typeface="Aptos" panose="020B0004020202020204" pitchFamily="34" charset="0"/>
                <a:cs typeface="Times New Roman" panose="02020603050405020304" pitchFamily="18" charset="0"/>
              </a:rPr>
              <a:t>implementadas las sociedades de innovación continua </a:t>
            </a:r>
            <a:r>
              <a:rPr lang="es-ES" sz="2400" kern="100" cap="none">
                <a:effectLst/>
                <a:latin typeface="Aptos" panose="020B0004020202020204" pitchFamily="34" charset="0"/>
                <a:ea typeface="Aptos" panose="020B0004020202020204" pitchFamily="34" charset="0"/>
                <a:cs typeface="Times New Roman" panose="02020603050405020304" pitchFamily="18" charset="0"/>
              </a:rPr>
              <a:t>desaparece los restos de vida preindustrial</a:t>
            </a:r>
          </a:p>
          <a:p>
            <a:pPr marL="342900" indent="-342900">
              <a:lnSpc>
                <a:spcPct val="115000"/>
              </a:lnSpc>
              <a:spcAft>
                <a:spcPts val="800"/>
              </a:spcAft>
              <a:buFont typeface="Symbol" panose="05050102010706020507" pitchFamily="18" charset="2"/>
              <a:buChar char="Þ"/>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los mitos y la religión dejan de tener suelo dónde apoyarse, </a:t>
            </a:r>
          </a:p>
          <a:p>
            <a:pPr marL="342900" indent="-342900">
              <a:lnSpc>
                <a:spcPct val="115000"/>
              </a:lnSpc>
              <a:spcAft>
                <a:spcPts val="800"/>
              </a:spcAft>
              <a:buFont typeface="Symbol" panose="05050102010706020507" pitchFamily="18" charset="2"/>
              <a:buChar char="Þ"/>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dejan de tener su función de programa, han perdido su función </a:t>
            </a:r>
          </a:p>
          <a:p>
            <a:pPr marL="342900" indent="-342900">
              <a:lnSpc>
                <a:spcPct val="115000"/>
              </a:lnSpc>
              <a:spcAft>
                <a:spcPts val="800"/>
              </a:spcAft>
              <a:buFont typeface="Symbol" panose="05050102010706020507" pitchFamily="18" charset="2"/>
              <a:buChar char="Þ"/>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apartamiento de la vida social.</a:t>
            </a:r>
          </a:p>
          <a:p>
            <a:pPr>
              <a:lnSpc>
                <a:spcPct val="115000"/>
              </a:lnSpc>
              <a:spcAft>
                <a:spcPts val="800"/>
              </a:spcAft>
            </a:pPr>
            <a:r>
              <a:rPr lang="es-ES" sz="2400" kern="100" cap="none">
                <a:latin typeface="Aptos" panose="020B0004020202020204" pitchFamily="34" charset="0"/>
                <a:ea typeface="Aptos" panose="020B0004020202020204" pitchFamily="34" charset="0"/>
                <a:cs typeface="Times New Roman" panose="02020603050405020304" pitchFamily="18" charset="0"/>
              </a:rPr>
              <a:t>			 ¿POR QUÉ?</a:t>
            </a:r>
          </a:p>
          <a:p>
            <a:pPr>
              <a:lnSpc>
                <a:spcPct val="115000"/>
              </a:lnSpc>
              <a:spcAft>
                <a:spcPts val="800"/>
              </a:spcAft>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Por las consecuencias de  vivir de la innovación continua de ciencia y tecnología:</a:t>
            </a:r>
          </a:p>
          <a:p>
            <a:pPr>
              <a:lnSpc>
                <a:spcPct val="115000"/>
              </a:lnSpc>
              <a:spcAft>
                <a:spcPts val="800"/>
              </a:spcAft>
            </a:pPr>
            <a:r>
              <a:rPr lang="es-ES" sz="2400" kern="100" cap="none">
                <a:latin typeface="Aptos" panose="020B0004020202020204" pitchFamily="34" charset="0"/>
                <a:ea typeface="Aptos" panose="020B0004020202020204" pitchFamily="34" charset="0"/>
                <a:cs typeface="Times New Roman" panose="02020603050405020304" pitchFamily="18" charset="0"/>
              </a:rPr>
              <a:t>La creación continua de ciencia =&gt; creación continua de nueva tecnología=&gt; nuevas formas de trabajar =&gt; nuevas formas de organización =&gt; nuevas formas de cohesión y motivación=&gt; cambios en los sistemas de valores.</a:t>
            </a:r>
          </a:p>
          <a:p>
            <a:pPr>
              <a:lnSpc>
                <a:spcPct val="115000"/>
              </a:lnSpc>
              <a:spcAft>
                <a:spcPts val="800"/>
              </a:spcAft>
            </a:pPr>
            <a:endParaRPr lang="es-ES" sz="2400" kern="100" cap="none">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s-ES" sz="2400" kern="100" cap="none">
                <a:latin typeface="Aptos" panose="020B0004020202020204" pitchFamily="34" charset="0"/>
                <a:ea typeface="Aptos" panose="020B0004020202020204" pitchFamily="34" charset="0"/>
                <a:cs typeface="Times New Roman" panose="02020603050405020304" pitchFamily="18" charset="0"/>
              </a:rPr>
              <a:t>TODO CAMBIA</a:t>
            </a:r>
          </a:p>
          <a:p>
            <a:pPr>
              <a:lnSpc>
                <a:spcPct val="115000"/>
              </a:lnSpc>
              <a:spcAft>
                <a:spcPts val="800"/>
              </a:spcAft>
            </a:pPr>
            <a:r>
              <a:rPr lang="es-ES" sz="2400" kern="100" cap="none">
                <a:latin typeface="Aptos" panose="020B0004020202020204" pitchFamily="34" charset="0"/>
                <a:ea typeface="Aptos" panose="020B0004020202020204" pitchFamily="34" charset="0"/>
                <a:cs typeface="Times New Roman" panose="02020603050405020304" pitchFamily="18" charset="0"/>
              </a:rPr>
              <a:t>se pasa de sociedades estáticas a sociedades dinámicas =&gt; todo cambia =&gt; es el final de una solución para toda la vida =&gt; las soluciones se crean al paso de los cambios =&gt; necesariamente autónomas</a:t>
            </a:r>
          </a:p>
          <a:p>
            <a:pPr>
              <a:lnSpc>
                <a:spcPct val="115000"/>
              </a:lnSpc>
              <a:spcAft>
                <a:spcPts val="800"/>
              </a:spcAft>
            </a:pPr>
            <a:endParaRPr lang="es-ES" sz="2400" kern="100" cap="none">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s-ES" sz="2400" kern="100" cap="none">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s-ES" sz="2400" kern="100" cap="none">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s-ES" sz="2400" kern="100" cap="none">
              <a:effectLst/>
              <a:latin typeface="Aptos" panose="020B0004020202020204" pitchFamily="34" charset="0"/>
              <a:ea typeface="Aptos" panose="020B0004020202020204" pitchFamily="34" charset="0"/>
              <a:cs typeface="Times New Roman" panose="02020603050405020304" pitchFamily="18" charset="0"/>
            </a:endParaRPr>
          </a:p>
          <a:p>
            <a:pPr marL="0" lvl="2"/>
            <a:endParaRPr lang="es-MX" sz="2400" cap="none"/>
          </a:p>
        </p:txBody>
      </p:sp>
    </p:spTree>
    <p:extLst>
      <p:ext uri="{BB962C8B-B14F-4D97-AF65-F5344CB8AC3E}">
        <p14:creationId xmlns:p14="http://schemas.microsoft.com/office/powerpoint/2010/main" val="3192935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0DD27-D4B9-DE18-6D7B-D0B48B49903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466A325-1A88-6169-98C5-F001D7C90DA0}"/>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D9062C5D-AEC3-C867-6BED-1EC9A48D2CB0}"/>
              </a:ext>
            </a:extLst>
          </p:cNvPr>
          <p:cNvSpPr>
            <a:spLocks noGrp="1"/>
          </p:cNvSpPr>
          <p:nvPr>
            <p:ph type="body" idx="1"/>
          </p:nvPr>
        </p:nvSpPr>
        <p:spPr>
          <a:xfrm>
            <a:off x="685800" y="983937"/>
            <a:ext cx="10674275" cy="5196717"/>
          </a:xfrm>
        </p:spPr>
        <p:txBody>
          <a:bodyPr>
            <a:normAutofit/>
          </a:bodyPr>
          <a:lstStyle/>
          <a:p>
            <a:pPr>
              <a:lnSpc>
                <a:spcPct val="115000"/>
              </a:lnSpc>
              <a:spcAft>
                <a:spcPts val="800"/>
              </a:spcAft>
              <a:buNone/>
            </a:pPr>
            <a:r>
              <a:rPr lang="es-MX" sz="2400" b="1" cap="none">
                <a:highlight>
                  <a:srgbClr val="808080"/>
                </a:highlight>
                <a:latin typeface="Aptos" panose="020B0004020202020204" pitchFamily="34" charset="0"/>
              </a:rPr>
              <a:t>Las sociedades de innovación y cambio continuo </a:t>
            </a:r>
          </a:p>
          <a:p>
            <a:pPr marL="342900" indent="-342900">
              <a:lnSpc>
                <a:spcPct val="115000"/>
              </a:lnSpc>
              <a:spcAft>
                <a:spcPts val="800"/>
              </a:spcAft>
              <a:buFont typeface="Symbol" panose="05050102010706020507" pitchFamily="18" charset="2"/>
              <a:buChar char="Þ"/>
            </a:pPr>
            <a:r>
              <a:rPr lang="es-MX" sz="2400" cap="none">
                <a:latin typeface="Aptos" panose="020B0004020202020204" pitchFamily="34" charset="0"/>
              </a:rPr>
              <a:t>son </a:t>
            </a:r>
            <a:r>
              <a:rPr lang="es-ES" sz="2400" kern="100" cap="none">
                <a:latin typeface="Aptos" panose="020B0004020202020204" pitchFamily="34" charset="0"/>
                <a:ea typeface="Aptos" panose="020B0004020202020204" pitchFamily="34" charset="0"/>
                <a:cs typeface="Times New Roman" panose="02020603050405020304" pitchFamily="18" charset="0"/>
              </a:rPr>
              <a:t>conscientes que crean su propio saber </a:t>
            </a:r>
          </a:p>
          <a:p>
            <a:pPr marL="342900" indent="-342900">
              <a:lnSpc>
                <a:spcPct val="115000"/>
              </a:lnSpc>
              <a:spcAft>
                <a:spcPts val="800"/>
              </a:spcAft>
              <a:buFont typeface="Symbol" panose="05050102010706020507" pitchFamily="18" charset="2"/>
              <a:buChar char="Þ"/>
            </a:pPr>
            <a:r>
              <a:rPr lang="es-ES" sz="2400" kern="100" cap="none">
                <a:latin typeface="Aptos" panose="020B0004020202020204" pitchFamily="34" charset="0"/>
                <a:ea typeface="Aptos" panose="020B0004020202020204" pitchFamily="34" charset="0"/>
                <a:cs typeface="Times New Roman" panose="02020603050405020304" pitchFamily="18" charset="0"/>
              </a:rPr>
              <a:t>saben  que este saber no es una descripción de la realidad en sí misma sino una construcción basada en postulados y teorías   </a:t>
            </a:r>
          </a:p>
          <a:p>
            <a:pPr marL="342900" indent="-342900">
              <a:lnSpc>
                <a:spcPct val="115000"/>
              </a:lnSpc>
              <a:spcAft>
                <a:spcPts val="800"/>
              </a:spcAft>
              <a:buFont typeface="Symbol" panose="05050102010706020507" pitchFamily="18" charset="2"/>
              <a:buChar char="Þ"/>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saben que los proyectos de vida individual y colectiva que construyen son creación  suya hechas a propio riesgo </a:t>
            </a:r>
          </a:p>
          <a:p>
            <a:pPr marL="342900" indent="-342900">
              <a:lnSpc>
                <a:spcPct val="115000"/>
              </a:lnSpc>
              <a:spcAft>
                <a:spcPts val="800"/>
              </a:spcAft>
              <a:buFont typeface="Symbol" panose="05050102010706020507" pitchFamily="18" charset="2"/>
              <a:buChar char="Þ"/>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 sin otra garantía que el valor de los postulados de valor que se proponen, apoyados en la calidad que los grupos humanos han logrado.</a:t>
            </a:r>
          </a:p>
          <a:p>
            <a:pPr marL="342900" indent="-342900">
              <a:lnSpc>
                <a:spcPct val="115000"/>
              </a:lnSpc>
              <a:spcAft>
                <a:spcPts val="800"/>
              </a:spcAft>
              <a:buFont typeface="Symbol" panose="05050102010706020507" pitchFamily="18" charset="2"/>
              <a:buChar char="Þ"/>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con conciencia generalizada que el destino humano y el del planeta está en nuestras propias manos   </a:t>
            </a:r>
          </a:p>
          <a:p>
            <a:pPr marL="0" lvl="2"/>
            <a:endParaRPr lang="es-MX" sz="2400" cap="none"/>
          </a:p>
        </p:txBody>
      </p:sp>
    </p:spTree>
    <p:extLst>
      <p:ext uri="{BB962C8B-B14F-4D97-AF65-F5344CB8AC3E}">
        <p14:creationId xmlns:p14="http://schemas.microsoft.com/office/powerpoint/2010/main" val="2534559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D13B70-AF33-26BA-9E85-581003F621E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861F192-7927-9D59-1C76-FFD37605BB69}"/>
              </a:ext>
            </a:extLst>
          </p:cNvPr>
          <p:cNvSpPr>
            <a:spLocks noGrp="1"/>
          </p:cNvSpPr>
          <p:nvPr>
            <p:ph type="title"/>
          </p:nvPr>
        </p:nvSpPr>
        <p:spPr/>
        <p:txBody>
          <a:bodyPr>
            <a:normAutofit/>
          </a:bodyPr>
          <a:lstStyle/>
          <a:p>
            <a:pPr algn="ctr"/>
            <a:r>
              <a:rPr lang="es-MX"/>
              <a:t> </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Marcador de texto 2">
            <a:extLst>
              <a:ext uri="{FF2B5EF4-FFF2-40B4-BE49-F238E27FC236}">
                <a16:creationId xmlns:a16="http://schemas.microsoft.com/office/drawing/2014/main" id="{046AFAE2-8487-B649-EDAC-DC7B42C15D54}"/>
              </a:ext>
            </a:extLst>
          </p:cNvPr>
          <p:cNvSpPr>
            <a:spLocks noGrp="1"/>
          </p:cNvSpPr>
          <p:nvPr>
            <p:ph type="body" idx="1"/>
          </p:nvPr>
        </p:nvSpPr>
        <p:spPr>
          <a:xfrm>
            <a:off x="685799" y="495565"/>
            <a:ext cx="10131428" cy="5626032"/>
          </a:xfrm>
        </p:spPr>
        <p:txBody>
          <a:bodyPr>
            <a:normAutofit lnSpcReduction="10000"/>
          </a:bodyPr>
          <a:lstStyle/>
          <a:p>
            <a:pPr algn="ctr">
              <a:lnSpc>
                <a:spcPct val="115000"/>
              </a:lnSpc>
              <a:spcAft>
                <a:spcPts val="800"/>
              </a:spcAft>
              <a:buNone/>
            </a:pPr>
            <a:r>
              <a:rPr lang="es-ES" sz="3600" kern="100" cap="none">
                <a:effectLst/>
                <a:latin typeface="Aptos" panose="020B0004020202020204" pitchFamily="34" charset="0"/>
                <a:ea typeface="Aptos" panose="020B0004020202020204" pitchFamily="34" charset="0"/>
                <a:cs typeface="Times New Roman" panose="02020603050405020304" pitchFamily="18" charset="0"/>
              </a:rPr>
              <a:t>CRISIS AXIOLÓGICA</a:t>
            </a:r>
          </a:p>
          <a:p>
            <a:pPr>
              <a:lnSpc>
                <a:spcPct val="115000"/>
              </a:lnSpc>
              <a:spcAft>
                <a:spcPts val="800"/>
              </a:spcAft>
              <a:buNone/>
            </a:pPr>
            <a:endParaRPr lang="es-ES" sz="2400" kern="100" cap="none">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En las últimas décadas del siglo XX se han producido acontecimientos muy notables respecto a la programación axiológica.</a:t>
            </a:r>
          </a:p>
          <a:p>
            <a:pPr>
              <a:lnSpc>
                <a:spcPct val="115000"/>
              </a:lnSpc>
              <a:spcAft>
                <a:spcPts val="800"/>
              </a:spcAft>
              <a:buNone/>
            </a:pPr>
            <a:endParaRPr lang="es-ES" sz="2400" kern="100" cap="none">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-El prestigio y el atractivo de las iglesias ha implosionado. </a:t>
            </a:r>
          </a:p>
          <a:p>
            <a:pPr>
              <a:lnSpc>
                <a:spcPct val="115000"/>
              </a:lnSpc>
              <a:spcAft>
                <a:spcPts val="800"/>
              </a:spcAft>
              <a:buNone/>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Las generaciones jóvenes se han despreocupado casi por completo, no sólo de las iglesias sino incluso de todo lo que tenga que ver con la religión y lo religioso.  =&gt;En España  y extensivo a Europa y a todas las tradiciones </a:t>
            </a:r>
          </a:p>
          <a:p>
            <a:pPr>
              <a:lnSpc>
                <a:spcPct val="115000"/>
              </a:lnSpc>
              <a:spcAft>
                <a:spcPts val="800"/>
              </a:spcAft>
              <a:buNone/>
            </a:pPr>
            <a:r>
              <a:rPr lang="es-ES" sz="2400" kern="100" cap="none">
                <a:effectLst/>
                <a:latin typeface="Aptos" panose="020B0004020202020204" pitchFamily="34" charset="0"/>
                <a:ea typeface="Aptos" panose="020B0004020202020204" pitchFamily="34" charset="0"/>
                <a:cs typeface="Times New Roman" panose="02020603050405020304" pitchFamily="18" charset="0"/>
              </a:rPr>
              <a:t>-las ideologías se han derrumbado y la que ha quedado vigente el neo-capitalismo se ha mostrado que nos lleva a la destrucción a nivel global. No resulta operativo para un proyecto colectivo</a:t>
            </a:r>
          </a:p>
          <a:p>
            <a:pPr marL="0" lvl="2"/>
            <a:endParaRPr lang="es-MX" sz="2400" cap="none"/>
          </a:p>
        </p:txBody>
      </p:sp>
    </p:spTree>
    <p:extLst>
      <p:ext uri="{BB962C8B-B14F-4D97-AF65-F5344CB8AC3E}">
        <p14:creationId xmlns:p14="http://schemas.microsoft.com/office/powerpoint/2010/main" val="4294729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843</TotalTime>
  <Words>2539</Words>
  <Application>Microsoft Office PowerPoint</Application>
  <PresentationFormat>Panorámica</PresentationFormat>
  <Paragraphs>207</Paragraphs>
  <Slides>22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22</vt:i4>
      </vt:variant>
    </vt:vector>
  </HeadingPairs>
  <TitlesOfParts>
    <vt:vector size="28" baseType="lpstr">
      <vt:lpstr>Aptos</vt:lpstr>
      <vt:lpstr>Arial</vt:lpstr>
      <vt:lpstr>Calibri</vt:lpstr>
      <vt:lpstr>Calibri Light</vt:lpstr>
      <vt:lpstr>Symbol</vt:lpstr>
      <vt:lpstr>Celestial</vt:lpstr>
      <vt:lpstr>  LA ESPIRITUALIDAD EN UNA SOCIEDAD LAICA,   SIN SACRALIDADES NI CREENCIAS   Marià Corbí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LA SUMISIÓN A LA INDAGACIÓN LIBRE</dc:title>
  <dc:creator>Hector Gomez Mora</dc:creator>
  <cp:lastModifiedBy>Marta Granés</cp:lastModifiedBy>
  <cp:revision>23</cp:revision>
  <dcterms:created xsi:type="dcterms:W3CDTF">2023-05-20T18:23:31Z</dcterms:created>
  <dcterms:modified xsi:type="dcterms:W3CDTF">2025-11-04T12:28:33Z</dcterms:modified>
</cp:coreProperties>
</file>